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44"/>
  </p:notesMasterIdLst>
  <p:handoutMasterIdLst>
    <p:handoutMasterId r:id="rId45"/>
  </p:handoutMasterIdLst>
  <p:sldIdLst>
    <p:sldId id="285" r:id="rId2"/>
    <p:sldId id="274" r:id="rId3"/>
    <p:sldId id="288" r:id="rId4"/>
    <p:sldId id="305" r:id="rId5"/>
    <p:sldId id="290" r:id="rId6"/>
    <p:sldId id="292" r:id="rId7"/>
    <p:sldId id="293" r:id="rId8"/>
    <p:sldId id="280" r:id="rId9"/>
    <p:sldId id="299" r:id="rId10"/>
    <p:sldId id="294" r:id="rId11"/>
    <p:sldId id="295" r:id="rId12"/>
    <p:sldId id="296" r:id="rId13"/>
    <p:sldId id="304" r:id="rId14"/>
    <p:sldId id="302" r:id="rId15"/>
    <p:sldId id="300" r:id="rId16"/>
    <p:sldId id="335" r:id="rId17"/>
    <p:sldId id="336" r:id="rId18"/>
    <p:sldId id="337" r:id="rId19"/>
    <p:sldId id="338" r:id="rId20"/>
    <p:sldId id="339" r:id="rId21"/>
    <p:sldId id="340" r:id="rId22"/>
    <p:sldId id="297" r:id="rId23"/>
    <p:sldId id="306" r:id="rId24"/>
    <p:sldId id="331" r:id="rId25"/>
    <p:sldId id="307" r:id="rId26"/>
    <p:sldId id="315" r:id="rId27"/>
    <p:sldId id="334" r:id="rId28"/>
    <p:sldId id="318" r:id="rId29"/>
    <p:sldId id="317" r:id="rId30"/>
    <p:sldId id="320" r:id="rId31"/>
    <p:sldId id="321" r:id="rId32"/>
    <p:sldId id="322" r:id="rId33"/>
    <p:sldId id="323" r:id="rId34"/>
    <p:sldId id="324" r:id="rId35"/>
    <p:sldId id="326" r:id="rId36"/>
    <p:sldId id="327" r:id="rId37"/>
    <p:sldId id="328" r:id="rId38"/>
    <p:sldId id="341" r:id="rId39"/>
    <p:sldId id="343" r:id="rId40"/>
    <p:sldId id="344" r:id="rId41"/>
    <p:sldId id="345" r:id="rId42"/>
    <p:sldId id="271" r:id="rId43"/>
  </p:sldIdLst>
  <p:sldSz cx="18288000" cy="10287000"/>
  <p:notesSz cx="6669088" cy="9872663"/>
  <p:embeddedFontLst>
    <p:embeddedFont>
      <p:font typeface="Assistant" panose="020B0604020202020204" charset="0"/>
      <p:bold r:id="rId46"/>
    </p:embeddedFont>
    <p:embeddedFont>
      <p:font typeface="Assistant Bold" panose="020B0604020202020204" charset="-79"/>
      <p:regular r:id="rId47"/>
    </p:embeddedFont>
    <p:embeddedFont>
      <p:font typeface="Assistant Bold Bold" panose="020B0604020202020204" charset="-79"/>
      <p:regular r:id="rId48"/>
    </p:embeddedFont>
    <p:embeddedFont>
      <p:font typeface="Assistant Regular" panose="020B0604020202020204" charset="-79"/>
      <p:regular r:id="rId49"/>
    </p:embeddedFont>
    <p:embeddedFont>
      <p:font typeface="Assistant Regular Bold" panose="020B0604020202020204" charset="-79"/>
      <p:regular r:id="rId50"/>
    </p:embeddedFont>
    <p:embeddedFont>
      <p:font typeface="Bahnschrift" panose="020B0502040204020203" pitchFamily="34" charset="0"/>
      <p:regular r:id="rId51"/>
      <p:bold r:id="rId52"/>
    </p:embeddedFont>
    <p:embeddedFont>
      <p:font typeface="Calibri" panose="020F0502020204030204" pitchFamily="34" charset="0"/>
      <p:regular r:id="rId53"/>
      <p:bold r:id="rId54"/>
      <p:italic r:id="rId55"/>
      <p:boldItalic r:id="rId56"/>
    </p:embeddedFont>
    <p:embeddedFont>
      <p:font typeface="Cambria" panose="02040503050406030204" pitchFamily="18" charset="0"/>
      <p:regular r:id="rId57"/>
      <p:bold r:id="rId58"/>
      <p:italic r:id="rId59"/>
      <p:boldItalic r:id="rId60"/>
    </p:embeddedFont>
    <p:embeddedFont>
      <p:font typeface="Cormorant Garamond" panose="020B0604020202020204" charset="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D8EA2"/>
    <a:srgbClr val="B2AC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5839" autoAdjust="0"/>
  </p:normalViewPr>
  <p:slideViewPr>
    <p:cSldViewPr>
      <p:cViewPr varScale="1">
        <p:scale>
          <a:sx n="50" d="100"/>
          <a:sy n="50" d="100"/>
        </p:scale>
        <p:origin x="1914" y="-102"/>
      </p:cViewPr>
      <p:guideLst>
        <p:guide orient="horz" pos="2136"/>
        <p:guide pos="2880"/>
      </p:guideLst>
    </p:cSldViewPr>
  </p:slideViewPr>
  <p:outlineViewPr>
    <p:cViewPr>
      <p:scale>
        <a:sx n="33" d="100"/>
        <a:sy n="33" d="100"/>
      </p:scale>
      <p:origin x="0" y="0"/>
    </p:cViewPr>
  </p:outlineViewPr>
  <p:notesTextViewPr>
    <p:cViewPr>
      <p:scale>
        <a:sx n="3" d="2"/>
        <a:sy n="3" d="2"/>
      </p:scale>
      <p:origin x="0" y="-4566"/>
    </p:cViewPr>
  </p:notesTextViewPr>
  <p:sorterViewPr>
    <p:cViewPr>
      <p:scale>
        <a:sx n="100" d="100"/>
        <a:sy n="100" d="100"/>
      </p:scale>
      <p:origin x="0" y="-298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6C24FC12-E499-4F93-9C66-C523171FB8CD}" type="datetimeFigureOut">
              <a:rPr lang="en-US" smtClean="0"/>
              <a:t>12/1/2020</a:t>
            </a:fld>
            <a:endParaRPr lang="en-US"/>
          </a:p>
        </p:txBody>
      </p:sp>
      <p:sp>
        <p:nvSpPr>
          <p:cNvPr id="4" name="Fußzeilenplatzhalt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FEA32533-F531-443D-A8B5-E2659C0771D8}" type="slidenum">
              <a:rPr lang="en-US" smtClean="0"/>
              <a:t>‹#›</a:t>
            </a:fld>
            <a:endParaRPr lang="en-US"/>
          </a:p>
        </p:txBody>
      </p:sp>
    </p:spTree>
    <p:extLst>
      <p:ext uri="{BB962C8B-B14F-4D97-AF65-F5344CB8AC3E}">
        <p14:creationId xmlns:p14="http://schemas.microsoft.com/office/powerpoint/2010/main" val="2902495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46B7BD97-F93B-4297-9F36-397405EB3BA0}" type="datetimeFigureOut">
              <a:rPr lang="de-AT" smtClean="0"/>
              <a:t>01.12.2020</a:t>
            </a:fld>
            <a:endParaRPr lang="de-AT"/>
          </a:p>
        </p:txBody>
      </p:sp>
      <p:sp>
        <p:nvSpPr>
          <p:cNvPr id="4" name="Folienbildplatzhalt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BB7AA7FF-9A7B-4AD7-92E8-770655D940E1}" type="slidenum">
              <a:rPr lang="de-AT" smtClean="0"/>
              <a:t>‹#›</a:t>
            </a:fld>
            <a:endParaRPr lang="de-AT"/>
          </a:p>
        </p:txBody>
      </p:sp>
    </p:spTree>
    <p:extLst>
      <p:ext uri="{BB962C8B-B14F-4D97-AF65-F5344CB8AC3E}">
        <p14:creationId xmlns:p14="http://schemas.microsoft.com/office/powerpoint/2010/main" val="4157989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wikipedia.org/wiki/Reality_television"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en.wikipedia.org/wiki/Venture_capitalist" TargetMode="External"/><Relationship Id="rId4" Type="http://schemas.openxmlformats.org/officeDocument/2006/relationships/hyperlink" Target="https://en.wikipedia.org/wiki/Entrepreneur"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66909" y="4751219"/>
            <a:ext cx="5335270" cy="38873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373063" y="1233488"/>
            <a:ext cx="5922962" cy="33321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46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10</a:t>
            </a:fld>
            <a:endParaRPr lang="de-AT"/>
          </a:p>
        </p:txBody>
      </p:sp>
    </p:spTree>
    <p:extLst>
      <p:ext uri="{BB962C8B-B14F-4D97-AF65-F5344CB8AC3E}">
        <p14:creationId xmlns:p14="http://schemas.microsoft.com/office/powerpoint/2010/main" val="3448560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22222"/>
                </a:solidFill>
                <a:latin typeface="Arial"/>
                <a:ea typeface="Arial"/>
                <a:cs typeface="Arial"/>
                <a:sym typeface="Arial"/>
              </a:rPr>
              <a:t>The Business Model Canvas was proposed by </a:t>
            </a:r>
            <a:r>
              <a:rPr lang="en-US" sz="1200" dirty="0">
                <a:solidFill>
                  <a:srgbClr val="0D8EA2"/>
                </a:solidFill>
                <a:latin typeface="Arial"/>
                <a:ea typeface="Arial"/>
                <a:cs typeface="Arial"/>
                <a:sym typeface="Arial"/>
              </a:rPr>
              <a:t>Alexander Osterwalder </a:t>
            </a:r>
            <a:r>
              <a:rPr lang="en-US" sz="1200" dirty="0">
                <a:solidFill>
                  <a:srgbClr val="0B0080"/>
                </a:solidFill>
                <a:latin typeface="Arial"/>
                <a:ea typeface="Arial"/>
                <a:cs typeface="Arial"/>
                <a:sym typeface="Arial"/>
              </a:rPr>
              <a:t>and </a:t>
            </a:r>
            <a:r>
              <a:rPr lang="en-US" sz="1200" dirty="0">
                <a:solidFill>
                  <a:srgbClr val="0D8EA2"/>
                </a:solidFill>
                <a:latin typeface="Arial"/>
                <a:ea typeface="Arial"/>
                <a:cs typeface="Arial"/>
                <a:sym typeface="Arial"/>
              </a:rPr>
              <a:t>Yves </a:t>
            </a:r>
            <a:r>
              <a:rPr lang="en-US" sz="1200" dirty="0" err="1">
                <a:solidFill>
                  <a:srgbClr val="0D8EA2"/>
                </a:solidFill>
                <a:latin typeface="Arial"/>
                <a:ea typeface="Arial"/>
                <a:cs typeface="Arial"/>
                <a:sym typeface="Arial"/>
              </a:rPr>
              <a:t>Pigneur</a:t>
            </a:r>
            <a:r>
              <a:rPr lang="en-US" sz="1200" dirty="0">
                <a:solidFill>
                  <a:srgbClr val="0D8EA2"/>
                </a:solidFill>
                <a:latin typeface="Arial"/>
                <a:ea typeface="Arial"/>
                <a:cs typeface="Arial"/>
                <a:sym typeface="Arial"/>
              </a:rPr>
              <a:t> </a:t>
            </a:r>
            <a:r>
              <a:rPr lang="en-US" sz="1200" dirty="0">
                <a:solidFill>
                  <a:srgbClr val="222222"/>
                </a:solidFill>
                <a:latin typeface="Arial"/>
                <a:ea typeface="Arial"/>
                <a:cs typeface="Arial"/>
                <a:sym typeface="Arial"/>
              </a:rPr>
              <a:t>based on the book: „</a:t>
            </a:r>
            <a:r>
              <a:rPr lang="en-US" sz="1200" i="1" dirty="0">
                <a:solidFill>
                  <a:srgbClr val="C00000"/>
                </a:solidFill>
                <a:latin typeface="Arial"/>
                <a:ea typeface="Arial"/>
                <a:cs typeface="Arial"/>
                <a:sym typeface="Arial"/>
              </a:rPr>
              <a:t>Business Model Generation: A Handbook for Visionaries</a:t>
            </a:r>
            <a:r>
              <a:rPr lang="en-US" sz="1200" dirty="0">
                <a:solidFill>
                  <a:srgbClr val="222222"/>
                </a:solidFill>
                <a:latin typeface="Arial"/>
                <a:ea typeface="Arial"/>
                <a:cs typeface="Arial"/>
                <a:sym typeface="Arial"/>
              </a:rPr>
              <a:t>” (2010). </a:t>
            </a:r>
          </a:p>
          <a:p>
            <a:endParaRPr lang="en-US" dirty="0"/>
          </a:p>
          <a:p>
            <a:pPr marL="0" marR="0" lvl="0" indent="0" algn="just" rtl="0">
              <a:spcBef>
                <a:spcPts val="0"/>
              </a:spcBef>
              <a:spcAft>
                <a:spcPts val="0"/>
              </a:spcAft>
              <a:buNone/>
            </a:pPr>
            <a:r>
              <a:rPr lang="en-US" sz="1200" b="1" dirty="0">
                <a:solidFill>
                  <a:srgbClr val="222222"/>
                </a:solidFill>
                <a:latin typeface="Arial"/>
                <a:ea typeface="Arial"/>
                <a:cs typeface="Arial"/>
                <a:sym typeface="Arial"/>
              </a:rPr>
              <a:t>Business Model Canvas</a:t>
            </a:r>
            <a:r>
              <a:rPr lang="en-US" sz="1200" dirty="0">
                <a:solidFill>
                  <a:srgbClr val="222222"/>
                </a:solidFill>
                <a:latin typeface="Arial"/>
                <a:ea typeface="Arial"/>
                <a:cs typeface="Arial"/>
                <a:sym typeface="Arial"/>
              </a:rPr>
              <a:t>: </a:t>
            </a:r>
            <a:endParaRPr lang="en-US" sz="1000" dirty="0">
              <a:solidFill>
                <a:schemeClr val="dk1"/>
              </a:solidFill>
              <a:latin typeface="+mn-lt"/>
              <a:ea typeface="Calibri"/>
              <a:cs typeface="Calibri"/>
              <a:sym typeface="Calibri"/>
            </a:endParaRPr>
          </a:p>
          <a:p>
            <a:pPr rtl="0"/>
            <a:r>
              <a:rPr lang="th-TH" sz="1200" b="0" i="0" u="none" strike="noStrike" kern="1200" dirty="0">
                <a:solidFill>
                  <a:schemeClr val="tx1"/>
                </a:solidFill>
                <a:effectLst/>
                <a:latin typeface="+mn-lt"/>
                <a:ea typeface="+mn-ea"/>
                <a:cs typeface="+mn-cs"/>
              </a:rPr>
              <a:t>รูปแบบการจัดการเชิงกลยุทธ์และสตาร์ทอัพที่ให้ความสำคัญกับการลดขั้นตอนที่ไม่สำคัญหรือสูญเสียทรัพยากรเพื่อแสดงการพัฒนาโมเดลทางธุรกิจ ทั้งที่มีอยู่เดิมและสร้างขึ้นใหม่</a:t>
            </a:r>
            <a:endParaRPr lang="th-TH" b="0" dirty="0">
              <a:effectLst/>
            </a:endParaRPr>
          </a:p>
          <a:p>
            <a:br>
              <a:rPr lang="th-TH" dirty="0"/>
            </a:br>
            <a:r>
              <a:rPr lang="th-TH" sz="1200" b="0" i="0" u="none" strike="noStrike" kern="1200" dirty="0">
                <a:solidFill>
                  <a:schemeClr val="tx1"/>
                </a:solidFill>
                <a:effectLst/>
                <a:latin typeface="+mn-lt"/>
                <a:ea typeface="+mn-ea"/>
                <a:cs typeface="+mn-cs"/>
              </a:rPr>
              <a:t>แผนภาพที่แสดงถึงส่วนประกอบสำคัญของกิจการหรือผลิตภัณฑ์ ทั้งด้านคุณค่าที่ส่งมอบ โครงสร้างพื้นฐาน กลุ่มลูกค้า และการเงิน</a:t>
            </a:r>
            <a:endParaRPr lang="en-US" sz="1200" dirty="0">
              <a:solidFill>
                <a:srgbClr val="222222"/>
              </a:solidFill>
              <a:latin typeface="Arial"/>
              <a:ea typeface="Arial"/>
              <a:cs typeface="Arial"/>
              <a:sym typeface="Arial"/>
            </a:endParaRPr>
          </a:p>
          <a:p>
            <a:endParaRPr lang="en-US" dirty="0"/>
          </a:p>
          <a:p>
            <a:pPr marL="0" marR="0" lvl="0" indent="0" algn="just" rtl="0">
              <a:spcBef>
                <a:spcPts val="0"/>
              </a:spcBef>
              <a:spcAft>
                <a:spcPts val="0"/>
              </a:spcAft>
              <a:buNone/>
            </a:pPr>
            <a:r>
              <a:rPr lang="en-US" sz="1200" b="1" dirty="0">
                <a:solidFill>
                  <a:srgbClr val="000000"/>
                </a:solidFill>
                <a:latin typeface="Arial"/>
                <a:ea typeface="Arial"/>
                <a:cs typeface="Arial"/>
                <a:sym typeface="Arial"/>
              </a:rPr>
              <a:t>Business model canvas: </a:t>
            </a:r>
            <a:endParaRPr lang="en-US" sz="1000" dirty="0">
              <a:solidFill>
                <a:schemeClr val="dk1"/>
              </a:solidFill>
              <a:latin typeface="+mn-lt"/>
              <a:ea typeface="Calibri"/>
              <a:cs typeface="Calibri"/>
              <a:sym typeface="Calibri"/>
            </a:endParaRPr>
          </a:p>
          <a:p>
            <a:pPr marL="404775" marR="0" lvl="0" indent="-404775" algn="just" rtl="0">
              <a:spcBef>
                <a:spcPts val="0"/>
              </a:spcBef>
              <a:spcAft>
                <a:spcPts val="0"/>
              </a:spcAft>
              <a:buClr>
                <a:srgbClr val="000000"/>
              </a:buClr>
              <a:buSzPts val="2500"/>
              <a:buFont typeface="Noto Sans Symbols"/>
              <a:buChar char="▪"/>
            </a:pPr>
            <a:r>
              <a:rPr lang="th-TH" sz="1200" b="0" i="0" u="none" strike="noStrike" kern="1200" dirty="0">
                <a:solidFill>
                  <a:schemeClr val="tx1"/>
                </a:solidFill>
                <a:effectLst/>
                <a:latin typeface="+mn-lt"/>
                <a:ea typeface="+mn-ea"/>
                <a:cs typeface="+mn-cs"/>
              </a:rPr>
              <a:t>ช่วยพัฒนาธุรกิจด้วยการสร้างให้ภาพเห็นองค์ประกอบในมิติที่สำคัญ</a:t>
            </a:r>
          </a:p>
          <a:p>
            <a:pPr marL="404775" marR="0" lvl="0" indent="-404775" algn="just" rtl="0">
              <a:spcBef>
                <a:spcPts val="0"/>
              </a:spcBef>
              <a:spcAft>
                <a:spcPts val="0"/>
              </a:spcAft>
              <a:buClr>
                <a:srgbClr val="000000"/>
              </a:buClr>
              <a:buSzPts val="2500"/>
              <a:buFont typeface="Noto Sans Symbols"/>
              <a:buChar char="▪"/>
            </a:pPr>
            <a:r>
              <a:rPr lang="th-TH" sz="1200" b="0" i="0" u="none" strike="noStrike" kern="1200" dirty="0">
                <a:solidFill>
                  <a:schemeClr val="tx1"/>
                </a:solidFill>
                <a:effectLst/>
                <a:latin typeface="+mn-lt"/>
                <a:ea typeface="+mn-ea"/>
                <a:cs typeface="+mn-cs"/>
              </a:rPr>
              <a:t>ช่วยกิจการในการพัฒนาปรับปรุงผลิตภัณฑ์ทั้งสินค้าและการบริการ</a:t>
            </a:r>
            <a:endParaRPr lang="th-TH" b="0" dirty="0">
              <a:effectLst/>
            </a:endParaRPr>
          </a:p>
          <a:p>
            <a:br>
              <a:rPr lang="th-TH" dirty="0"/>
            </a:br>
            <a:r>
              <a:rPr lang="th-TH" sz="1200" b="0" i="0" u="none" strike="noStrike" kern="1200" dirty="0">
                <a:solidFill>
                  <a:schemeClr val="tx1"/>
                </a:solidFill>
                <a:effectLst/>
                <a:latin typeface="+mn-lt"/>
                <a:ea typeface="+mn-ea"/>
                <a:cs typeface="+mn-cs"/>
              </a:rPr>
              <a:t>โครงสร้างของ </a:t>
            </a:r>
            <a:r>
              <a:rPr lang="en-US" sz="1200" b="0" i="0" u="none" strike="noStrike" kern="1200" dirty="0">
                <a:solidFill>
                  <a:schemeClr val="tx1"/>
                </a:solidFill>
                <a:effectLst/>
                <a:latin typeface="+mn-lt"/>
                <a:ea typeface="+mn-ea"/>
                <a:cs typeface="+mn-cs"/>
              </a:rPr>
              <a:t>BMC </a:t>
            </a:r>
            <a:r>
              <a:rPr lang="th-TH" sz="1200" b="0" i="0" u="none" strike="noStrike" kern="1200" dirty="0">
                <a:solidFill>
                  <a:schemeClr val="tx1"/>
                </a:solidFill>
                <a:effectLst/>
                <a:latin typeface="+mn-lt"/>
                <a:ea typeface="+mn-ea"/>
                <a:cs typeface="+mn-cs"/>
              </a:rPr>
              <a:t>สามารถช่วยพัฒนาแนวคิด ถึงแม้ว่าจะไม่มีแผนในการพัฒนาแนวคิดนั้นไปเป็นธุรกิจ</a:t>
            </a:r>
            <a:endParaRPr lang="th-TH" b="0" dirty="0">
              <a:effectLst/>
            </a:endParaRPr>
          </a:p>
          <a:p>
            <a:br>
              <a:rPr lang="th-TH" dirty="0"/>
            </a:b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11</a:t>
            </a:fld>
            <a:endParaRPr lang="de-AT"/>
          </a:p>
        </p:txBody>
      </p:sp>
    </p:spTree>
    <p:extLst>
      <p:ext uri="{BB962C8B-B14F-4D97-AF65-F5344CB8AC3E}">
        <p14:creationId xmlns:p14="http://schemas.microsoft.com/office/powerpoint/2010/main" val="1747989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12</a:t>
            </a:fld>
            <a:endParaRPr lang="de-AT"/>
          </a:p>
        </p:txBody>
      </p:sp>
    </p:spTree>
    <p:extLst>
      <p:ext uri="{BB962C8B-B14F-4D97-AF65-F5344CB8AC3E}">
        <p14:creationId xmlns:p14="http://schemas.microsoft.com/office/powerpoint/2010/main" val="3463948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is different to a Social Enterprise?</a:t>
            </a:r>
            <a:r>
              <a:rPr lang="en-US" baseline="0" dirty="0"/>
              <a:t> One main difference is, that within the social enterprise ecosystem you have the beneficiaries and the customers who are using the services that social business provide. Customers are those who pay for a goods or services while the beneficiaries are those whom the Social Enterprise wants to help. Therefore we need for our business canvas not only 9 building blocks from the customer perspective, but also building blocks from the beneficiary perspective. Whenever I’m talking about on or from the customer perspective I’m using the green hood. when I’m talking about the beneficiary perspective, I’ll wear the blue hood. </a:t>
            </a:r>
          </a:p>
          <a:p>
            <a:endParaRPr lang="en-US" dirty="0"/>
          </a:p>
          <a:p>
            <a:r>
              <a:rPr lang="en-US" baseline="0" dirty="0"/>
              <a:t>The checkmark indicates what we have covered in our first training while the exclamation mark is indicating which building block we are covering today in our second training. </a:t>
            </a:r>
          </a:p>
          <a:p>
            <a:endParaRPr lang="en-US" baseline="0" dirty="0"/>
          </a:p>
          <a:p>
            <a:r>
              <a:rPr lang="en-US" dirty="0"/>
              <a:t>Here you see</a:t>
            </a:r>
            <a:r>
              <a:rPr lang="en-US" baseline="0" dirty="0"/>
              <a:t> the Social Business Canvas from the Customer Perspective. Therefore I have to switch now to the green hood. </a:t>
            </a:r>
          </a:p>
          <a:p>
            <a:endParaRPr lang="en-US" baseline="0" dirty="0"/>
          </a:p>
          <a:p>
            <a:r>
              <a:rPr lang="en-US" baseline="0" dirty="0"/>
              <a:t>According to the slide we have covered the customer segments already in October, but will have a look on Distribution, products/service and it’s value proposition, competitors, cost structure and revenue streams today. </a:t>
            </a:r>
          </a:p>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13</a:t>
            </a:fld>
            <a:endParaRPr lang="de-AT"/>
          </a:p>
        </p:txBody>
      </p:sp>
    </p:spTree>
    <p:extLst>
      <p:ext uri="{BB962C8B-B14F-4D97-AF65-F5344CB8AC3E}">
        <p14:creationId xmlns:p14="http://schemas.microsoft.com/office/powerpoint/2010/main" val="2722898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a:t>Now lets have a look on the beneficiary perspective. This means I have to switch to the blue hood. </a:t>
            </a:r>
          </a:p>
          <a:p>
            <a:endParaRPr lang="en-US" baseline="0" dirty="0"/>
          </a:p>
          <a:p>
            <a:r>
              <a:rPr lang="en-US" baseline="0" dirty="0"/>
              <a:t>According to that, the two building blocks. Social Challenge and Beneficiaries were covered in October, while the beneficiaries potential input, partners, core activities and resources will be covered today. The desired Future State / Output will be covered in the next training. This means if you are interested to get the full picture, please register also for the third training </a:t>
            </a:r>
            <a:r>
              <a:rPr lang="en-US" baseline="0" dirty="0">
                <a:sym typeface="Wingdings" panose="05000000000000000000" pitchFamily="2" charset="2"/>
              </a:rPr>
              <a:t>.</a:t>
            </a:r>
          </a:p>
          <a:p>
            <a:endParaRPr lang="en-US"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you notice quite a lot of content. That you have enough energy for the building blocks we are </a:t>
            </a:r>
            <a:r>
              <a:rPr lang="en-US" baseline="0" dirty="0" err="1"/>
              <a:t>discussin</a:t>
            </a:r>
            <a:r>
              <a:rPr lang="en-US" baseline="0" dirty="0"/>
              <a:t>  I suggest to have a break for 15 minutes. Let’s be back at…..</a:t>
            </a:r>
          </a:p>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14</a:t>
            </a:fld>
            <a:endParaRPr lang="de-AT"/>
          </a:p>
        </p:txBody>
      </p:sp>
    </p:spTree>
    <p:extLst>
      <p:ext uri="{BB962C8B-B14F-4D97-AF65-F5344CB8AC3E}">
        <p14:creationId xmlns:p14="http://schemas.microsoft.com/office/powerpoint/2010/main" val="808560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15</a:t>
            </a:fld>
            <a:endParaRPr lang="de-AT"/>
          </a:p>
        </p:txBody>
      </p:sp>
    </p:spTree>
    <p:extLst>
      <p:ext uri="{BB962C8B-B14F-4D97-AF65-F5344CB8AC3E}">
        <p14:creationId xmlns:p14="http://schemas.microsoft.com/office/powerpoint/2010/main" val="1733888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1.) </a:t>
            </a:r>
            <a:r>
              <a:rPr lang="th-TH" dirty="0"/>
              <a:t>กลุ่มลูกค้าที่คุณต้องการให้บริการ</a:t>
            </a:r>
            <a:endParaRPr lang="en-US" dirty="0"/>
          </a:p>
          <a:p>
            <a:endParaRPr lang="en-US" dirty="0"/>
          </a:p>
          <a:p>
            <a:r>
              <a:rPr lang="en-US" dirty="0"/>
              <a:t>2.) </a:t>
            </a:r>
            <a:r>
              <a:rPr lang="th-TH" dirty="0"/>
              <a:t>ข้อเสนอที่มีค่า </a:t>
            </a:r>
            <a:r>
              <a:rPr lang="en-US" dirty="0"/>
              <a:t>: </a:t>
            </a:r>
            <a:r>
              <a:rPr lang="th-TH" dirty="0"/>
              <a:t>การสร้างข้อเสนอคุณค่าจะอธิบายถถึงกลุ่มผลิตภัณฑ์และบริการที่สร้างมูลค้าให้กับลูกค้ากลุ่มเฉพราะ คุณค่าคือเหตุผลที่ลูกค้าหันไปหา บริษัทแห่งหนึ่งมากว่าอีกบริษัท  ข้อเสนอคุณค่าแต่ละข้อประกอบด้วยกลุ่มผลิตภัณฑ์และหรือบริการที่เลือกไว้ซึ่งตอบสนองความต้องการของกลุ่มลูกค้าเฉพาะในแง่ </a:t>
            </a:r>
            <a:r>
              <a:rPr lang="en-US" dirty="0" err="1"/>
              <a:t>Valur</a:t>
            </a:r>
            <a:r>
              <a:rPr lang="en-US" dirty="0"/>
              <a:t> Proposition </a:t>
            </a:r>
            <a:r>
              <a:rPr lang="th-TH" dirty="0"/>
              <a:t>คือการรวมหรือกลุ่มผลประโยชน์ที่ </a:t>
            </a:r>
            <a:r>
              <a:rPr lang="en-US" dirty="0"/>
              <a:t>SE </a:t>
            </a:r>
            <a:r>
              <a:rPr lang="th-TH" dirty="0"/>
              <a:t>มอบให้กับลูกค้า ข้อเสนอคุณค่าบางอย่างอาจเป็นนวัตกรรมใหม่และเป็นตัวแทนของข้อเสนอใหม่หรือก่อกวนอื่นๆ อาจคล้ายกับข้อเสนอของตลาดที่มีอยู่ แต่มีคุณสมบัติเพิ่มเติม </a:t>
            </a:r>
            <a:endParaRPr lang="en-US" dirty="0"/>
          </a:p>
          <a:p>
            <a:endParaRPr lang="en-US" dirty="0"/>
          </a:p>
          <a:p>
            <a:r>
              <a:rPr lang="en-US" dirty="0"/>
              <a:t>3.) </a:t>
            </a:r>
            <a:r>
              <a:rPr lang="th-TH" dirty="0"/>
              <a:t>การกระจาย การจำหน่าย </a:t>
            </a:r>
            <a:r>
              <a:rPr lang="en-US" dirty="0"/>
              <a:t>Building </a:t>
            </a:r>
            <a:r>
              <a:rPr lang="en-US" dirty="0" err="1"/>
              <a:t>Bloock</a:t>
            </a:r>
            <a:r>
              <a:rPr lang="en-US" dirty="0"/>
              <a:t> </a:t>
            </a:r>
            <a:r>
              <a:rPr lang="th-TH" dirty="0"/>
              <a:t>อธิบายถึงวิธีที่ </a:t>
            </a:r>
            <a:r>
              <a:rPr lang="en-US" dirty="0"/>
              <a:t>SE </a:t>
            </a:r>
            <a:r>
              <a:rPr lang="th-TH" dirty="0"/>
              <a:t>สื่อสารและเข้าถึงกลุ่มลูกค้าเพื่อส่งมอบ ช่องทางการสื่อสารการจำหน่ายและการขายประกอบด้วยส่วนติดต่อของบริษัทกับลูกค้า ช่องทางการจำหน่ายเหล่านี้เป็นจุดติดต่อของลูกค้าที่มีบทบาทสำคัญต่อประสบการณ์ของลูกค้า </a:t>
            </a:r>
          </a:p>
          <a:p>
            <a:r>
              <a:rPr lang="th-TH" baseline="0" dirty="0"/>
              <a:t>คำถามคือ ช่องทางการจัดจำหน่ายใดไปยังกลุ่มลูกค้าที่เราต้องการเข้าถึง</a:t>
            </a:r>
            <a:endParaRPr lang="en-US" baseline="0" dirty="0"/>
          </a:p>
          <a:p>
            <a:endParaRPr lang="en-US" baseline="0" dirty="0"/>
          </a:p>
          <a:p>
            <a:r>
              <a:rPr lang="en-US" baseline="0" dirty="0"/>
              <a:t>4.) </a:t>
            </a:r>
            <a:r>
              <a:rPr lang="th-TH" baseline="0" dirty="0"/>
              <a:t>การตลาด การสื่อสาร </a:t>
            </a:r>
            <a:endParaRPr lang="en-US" baseline="0" dirty="0"/>
          </a:p>
          <a:p>
            <a:r>
              <a:rPr lang="en-US" baseline="0" dirty="0"/>
              <a:t>Marketing &amp; Communication Building Block </a:t>
            </a:r>
            <a:r>
              <a:rPr lang="th-TH" baseline="0" dirty="0"/>
              <a:t>อธิบายถึงประเภทของความสัมพันธ์ </a:t>
            </a:r>
            <a:r>
              <a:rPr lang="en-US" baseline="0" dirty="0"/>
              <a:t>SE </a:t>
            </a:r>
            <a:r>
              <a:rPr lang="th-TH" baseline="0" dirty="0"/>
              <a:t>สร้างขึ้นกับกลุ่มลูกค้าเฉพาะ </a:t>
            </a:r>
            <a:r>
              <a:rPr lang="en-US" baseline="0" dirty="0"/>
              <a:t>SE </a:t>
            </a:r>
            <a:r>
              <a:rPr lang="th-TH" baseline="0" dirty="0"/>
              <a:t>ควรชี้แจงประเภทของการสื่อสารที่ต้องการกำหนดว่าลูกค้าแต่ละกลุ่มความสัมพันธ์มตั้งแต่ส่วนบุคคลไปจนถึงแบบอัตโนมัติ การตลาดและการสื่อสารสามารถขับเคลื่อนโดย </a:t>
            </a:r>
            <a:endParaRPr lang="en-US" baseline="0" dirty="0"/>
          </a:p>
          <a:p>
            <a:pPr marL="171450" indent="-171450">
              <a:buFontTx/>
              <a:buChar char="-"/>
            </a:pPr>
            <a:r>
              <a:rPr lang="th-TH" baseline="0" dirty="0"/>
              <a:t>การได้มาซึ่งลูกค้า </a:t>
            </a:r>
            <a:endParaRPr lang="en-US" baseline="0" dirty="0"/>
          </a:p>
          <a:p>
            <a:pPr marL="171450" indent="-171450">
              <a:buFontTx/>
              <a:buChar char="-"/>
            </a:pPr>
            <a:r>
              <a:rPr lang="th-TH" baseline="0" dirty="0"/>
              <a:t>การรักษาลูกค้า</a:t>
            </a:r>
            <a:endParaRPr lang="en-US" baseline="0" dirty="0"/>
          </a:p>
          <a:p>
            <a:pPr marL="171450" indent="-171450">
              <a:buFontTx/>
              <a:buChar char="-"/>
            </a:pPr>
            <a:r>
              <a:rPr lang="th-TH" baseline="0" dirty="0"/>
              <a:t>การเพิ่มยอดขาย </a:t>
            </a:r>
            <a:endParaRPr lang="en-US" baseline="0" dirty="0"/>
          </a:p>
          <a:p>
            <a:pPr marL="0" indent="0">
              <a:buFontTx/>
              <a:buNone/>
            </a:pPr>
            <a:r>
              <a:rPr lang="th-TH" baseline="0" dirty="0"/>
              <a:t>คำถามคือ กลุ่มลูกค้าแต่ละกลุ่มคาดหวังให้สร้างและรักษาความสัมพันธ์ประเภท สินค้ามีราคาแพง</a:t>
            </a:r>
            <a:r>
              <a:rPr lang="en-US" baseline="0" dirty="0"/>
              <a:t>? </a:t>
            </a:r>
          </a:p>
          <a:p>
            <a:pPr marL="0" indent="0">
              <a:buFontTx/>
              <a:buNone/>
            </a:pPr>
            <a:endParaRPr lang="en-US" baseline="0" dirty="0"/>
          </a:p>
          <a:p>
            <a:pPr marL="0" indent="0">
              <a:buFontTx/>
              <a:buNone/>
            </a:pPr>
            <a:r>
              <a:rPr lang="en-US" baseline="0" dirty="0"/>
              <a:t>5.) </a:t>
            </a:r>
            <a:r>
              <a:rPr lang="th-TH" baseline="0" dirty="0"/>
              <a:t>โครงสร้างต้นทุน </a:t>
            </a:r>
            <a:endParaRPr lang="en-US" baseline="0" dirty="0"/>
          </a:p>
          <a:p>
            <a:pPr marL="0" indent="0">
              <a:buFontTx/>
              <a:buNone/>
            </a:pPr>
            <a:r>
              <a:rPr lang="th-TH" baseline="0" dirty="0"/>
              <a:t>โครงสร้างต้นทุนอธิบายถึงต้นทุนทั้งหมดที่เกิดขึ้นในการดำเนินงานรูปแบบธุรกิจ ที่นี่คุณควรอธิบายถึงต้นทุนที่สำคัญที่สุดที่เกิดขึ้นในขณะดำเนินงานภายใต้รูปแบบธุรกิจเฉพาะ การสร้างและส่งมอบคุณค่าการรักษาความสัมพันธ์กับลูกค้าและการสร้างรายได้ล้วนต้องเสียค่าใช้จ่าย ค่าใช้จ่ายดังกล่าวสามารถคำนวณได้ค่อนข้างง่ายหลังจากที่คุณกำหนดทรัพยากรหลักกิจกรรมหลักและกลยุทธ์การตลาดและการสื่อสารที่สำคัญ รูปแบบธุรกิจบางอย่างขับเคลื่อนด้วยต้นทุนมากกว่ารูปแบบอื่น ๆ</a:t>
            </a:r>
            <a:endParaRPr lang="en-US" baseline="0" dirty="0"/>
          </a:p>
          <a:p>
            <a:pPr marL="0" indent="0">
              <a:buFontTx/>
              <a:buNone/>
            </a:pPr>
            <a:r>
              <a:rPr lang="en-US" baseline="0" dirty="0"/>
              <a:t>6</a:t>
            </a:r>
            <a:r>
              <a:rPr lang="en-US" baseline="0" dirty="0">
                <a:sym typeface="Wingdings" panose="05000000000000000000" pitchFamily="2" charset="2"/>
              </a:rPr>
              <a:t>.) </a:t>
            </a:r>
            <a:r>
              <a:rPr lang="th-TH" baseline="0" dirty="0">
                <a:sym typeface="Wingdings" panose="05000000000000000000" pitchFamily="2" charset="2"/>
              </a:rPr>
              <a:t>กระแสรายได้</a:t>
            </a:r>
            <a:endParaRPr lang="en-US" baseline="0" dirty="0">
              <a:sym typeface="Wingdings" panose="05000000000000000000" pitchFamily="2" charset="2"/>
            </a:endParaRPr>
          </a:p>
          <a:p>
            <a:pPr marL="0" indent="0">
              <a:buFontTx/>
              <a:buNone/>
            </a:pPr>
            <a:r>
              <a:rPr lang="th-TH" baseline="0" dirty="0">
                <a:sym typeface="Wingdings" panose="05000000000000000000" pitchFamily="2" charset="2"/>
              </a:rPr>
              <a:t>ตามนัยสำคัญที่นี่คุณคิดเกี่ยวกับจำนวนเงินสดที่คุณสร้างขึ้นจากลูกค้าแต่ละกลุ่ม? แน่นอนคุณรู้ว่าคุณต้องหักต้นทุนออกจากรายได้เพื่อสร้างรายได้ในที่สุด</a:t>
            </a:r>
          </a:p>
          <a:p>
            <a:pPr marL="0" indent="0">
              <a:buFontTx/>
              <a:buNone/>
            </a:pPr>
            <a:r>
              <a:rPr lang="th-TH" baseline="0" dirty="0">
                <a:sym typeface="Wingdings" panose="05000000000000000000" pitchFamily="2" charset="2"/>
              </a:rPr>
              <a:t>หากลูกค้าประกอบด้วยหัวใจของรูปแบบธุรกิจแหล่งรายได้ก็คือเส้นเลือดใหญ่ คุณในฐานะ </a:t>
            </a:r>
            <a:r>
              <a:rPr lang="en-US" baseline="0" dirty="0">
                <a:sym typeface="Wingdings" panose="05000000000000000000" pitchFamily="2" charset="2"/>
              </a:rPr>
              <a:t>SE </a:t>
            </a:r>
            <a:r>
              <a:rPr lang="th-TH" baseline="0" dirty="0">
                <a:sym typeface="Wingdings" panose="05000000000000000000" pitchFamily="2" charset="2"/>
              </a:rPr>
              <a:t>จะต้องถามตัวเองว่า "ลูกค้าแต่ละกลุ่มเต็มใจจ่ายให้มูลค่าเท่าใด" แต่ละแหล่งรายได้อาจมีกลไกการกำหนดราคาที่แตกต่างกันเช่นราคาปลีกคงที่การต่อรองการประมูลการขึ้นอยู่กับตลาดขึ้นอยู่กับปริมาณหรือการจัดการผลตอบแทน</a:t>
            </a:r>
            <a:endParaRPr lang="en-US" baseline="0" dirty="0">
              <a:sym typeface="Wingdings" panose="05000000000000000000" pitchFamily="2" charset="2"/>
            </a:endParaRPr>
          </a:p>
          <a:p>
            <a:pPr marL="0" indent="0">
              <a:buFontTx/>
              <a:buNone/>
            </a:pPr>
            <a:r>
              <a:rPr lang="en-US" baseline="0" dirty="0">
                <a:sym typeface="Wingdings" panose="05000000000000000000" pitchFamily="2" charset="2"/>
              </a:rPr>
              <a:t>7.) </a:t>
            </a:r>
            <a:r>
              <a:rPr lang="th-TH" baseline="0" dirty="0">
                <a:sym typeface="Wingdings" panose="05000000000000000000" pitchFamily="2" charset="2"/>
              </a:rPr>
              <a:t>การแข่งขัน (คู่แข่งขัน) </a:t>
            </a:r>
            <a:endParaRPr lang="en-US" baseline="0" dirty="0">
              <a:sym typeface="Wingdings" panose="05000000000000000000" pitchFamily="2" charset="2"/>
            </a:endParaRPr>
          </a:p>
          <a:p>
            <a:pPr marL="0" indent="0">
              <a:buFontTx/>
              <a:buNone/>
            </a:pPr>
            <a:r>
              <a:rPr lang="th-TH" baseline="0" dirty="0">
                <a:sym typeface="Wingdings" panose="05000000000000000000" pitchFamily="2" charset="2"/>
              </a:rPr>
              <a:t>สุดท้ายคุณต้องหาว่าคู่แข่งกำลังทำอะไรอยู่? พวกเขากำหนดเป้าหมายกลุ่มลูกค้าเดียวกันหรือไม่พวกเขานำเสนอผลิตภัณฑ์ / บริการเดียวกัน เราจะสร้างความแตกต่างด้วยคุณค่าของเรากับคู่แข่งได้อย่างไร?</a:t>
            </a: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16</a:t>
            </a:fld>
            <a:endParaRPr lang="de-AT"/>
          </a:p>
        </p:txBody>
      </p:sp>
    </p:spTree>
    <p:extLst>
      <p:ext uri="{BB962C8B-B14F-4D97-AF65-F5344CB8AC3E}">
        <p14:creationId xmlns:p14="http://schemas.microsoft.com/office/powerpoint/2010/main" val="1507599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a:t>
            </a:r>
            <a:r>
              <a:rPr lang="en-US" baseline="0" dirty="0"/>
              <a:t> Value Proposition creates value for a Customer Segment through a distinct mix of elements catering to that segment’s needs. Values may be quantitative (</a:t>
            </a:r>
            <a:r>
              <a:rPr lang="en-US" baseline="0" dirty="0" err="1"/>
              <a:t>eg</a:t>
            </a:r>
            <a:r>
              <a:rPr lang="en-US" baseline="0" dirty="0"/>
              <a:t>. price,, speed of service,..) or qualitative (</a:t>
            </a:r>
            <a:r>
              <a:rPr lang="en-US" baseline="0" dirty="0" err="1"/>
              <a:t>eg</a:t>
            </a:r>
            <a:r>
              <a:rPr lang="en-US" baseline="0" dirty="0"/>
              <a:t>. Design, customer experience, ..)</a:t>
            </a:r>
            <a:r>
              <a:rPr lang="th-TH" baseline="0" dirty="0"/>
              <a:t> ข้อเสนอคุณค่าสร้างมูลค่าให้กับกลุ่มลูกต้าผ่านการผสมผสานองค์ประกอบที่แตกต่างเพื่อตอบสนองความต้องการของกลุ่มนั้นๆ ค่าอาจเป็นเชิงปริมาณ (เช่น ราคา ความเร็วในการให้บริหาร) หรือ เชิงคุณภาพ (เช่น การออกแบบ ประสบการณ์ของลูกค้า)</a:t>
            </a:r>
            <a:endParaRPr lang="en-US" dirty="0"/>
          </a:p>
          <a:p>
            <a:r>
              <a:rPr lang="en-US" dirty="0"/>
              <a:t>The</a:t>
            </a:r>
            <a:r>
              <a:rPr lang="en-US" baseline="0" dirty="0"/>
              <a:t> key questions we are asking here are: </a:t>
            </a:r>
          </a:p>
          <a:p>
            <a:pPr marL="171450" indent="-171450">
              <a:buFontTx/>
              <a:buChar char="-"/>
            </a:pPr>
            <a:r>
              <a:rPr lang="en-US" baseline="0" dirty="0"/>
              <a:t>What value do we deliver to the customer? </a:t>
            </a:r>
            <a:r>
              <a:rPr lang="th-TH" baseline="0" dirty="0"/>
              <a:t>เราส่งมอบคุณค่าอะไรให้กับลูกค้า </a:t>
            </a:r>
            <a:endParaRPr lang="en-US" baseline="0" dirty="0"/>
          </a:p>
          <a:p>
            <a:pPr marL="171450" indent="-171450">
              <a:buFontTx/>
              <a:buChar char="-"/>
            </a:pPr>
            <a:r>
              <a:rPr lang="en-US" baseline="0" dirty="0"/>
              <a:t>Which one of our customer’s problems are we helping to solve? </a:t>
            </a:r>
            <a:r>
              <a:rPr lang="th-TH" baseline="0" dirty="0"/>
              <a:t>เราสามารถช่วยเหลือหรือแก้ไขปัญหาของลูกค้าอย่างไร </a:t>
            </a:r>
            <a:endParaRPr lang="en-US" baseline="0" dirty="0"/>
          </a:p>
          <a:p>
            <a:pPr marL="171450" indent="-171450">
              <a:buFontTx/>
              <a:buChar char="-"/>
            </a:pPr>
            <a:r>
              <a:rPr lang="en-US" baseline="0" dirty="0"/>
              <a:t>Which customer needs are we satisfying? </a:t>
            </a:r>
            <a:r>
              <a:rPr lang="th-TH" baseline="0" dirty="0"/>
              <a:t>ความต้องการของลูกค้า</a:t>
            </a:r>
            <a:endParaRPr lang="en-US" baseline="0" dirty="0"/>
          </a:p>
          <a:p>
            <a:pPr marL="171450" indent="-171450">
              <a:buFontTx/>
              <a:buChar char="-"/>
            </a:pPr>
            <a:r>
              <a:rPr lang="en-US" baseline="0" dirty="0"/>
              <a:t>What bundles of products and services are we offering to each customer segment? </a:t>
            </a:r>
            <a:r>
              <a:rPr lang="th-TH" baseline="0" dirty="0"/>
              <a:t>ผลิตถัณฑ์และบริการใดที่เราจะนำเสนอ </a:t>
            </a:r>
            <a:endParaRPr lang="en-US" baseline="0" dirty="0"/>
          </a:p>
          <a:p>
            <a:pPr marL="0" indent="0">
              <a:buFontTx/>
              <a:buNone/>
            </a:pPr>
            <a:endParaRPr lang="en-US" baseline="0" dirty="0"/>
          </a:p>
          <a:p>
            <a:pPr marL="0" indent="0">
              <a:buFontTx/>
              <a:buNone/>
            </a:pPr>
            <a:r>
              <a:rPr lang="en-US" baseline="0" dirty="0"/>
              <a:t>Elements form the following non-exhaustive list can contribute to customer value creation. </a:t>
            </a:r>
            <a:r>
              <a:rPr lang="th-TH" baseline="0" dirty="0"/>
              <a:t>องค์ประกอบในรูปแบบรายการที่ไม่ครบถ้วนสมบูรณ์ต่อไปนี้สามารถมีส่วนช่วยในการสร้างมูลค่าให้กับลูกค้า</a:t>
            </a:r>
            <a:endParaRPr lang="en-US" baseline="0" dirty="0"/>
          </a:p>
          <a:p>
            <a:pPr marL="171450" indent="-171450">
              <a:buFontTx/>
              <a:buChar char="-"/>
            </a:pPr>
            <a:r>
              <a:rPr lang="en-US" baseline="0" dirty="0"/>
              <a:t>Newness </a:t>
            </a:r>
            <a:r>
              <a:rPr lang="th-TH" baseline="0" dirty="0"/>
              <a:t>สิ่งใหม่</a:t>
            </a:r>
            <a:endParaRPr lang="en-US" baseline="0" dirty="0"/>
          </a:p>
          <a:p>
            <a:pPr marL="171450" indent="-171450">
              <a:buFontTx/>
              <a:buChar char="-"/>
            </a:pPr>
            <a:r>
              <a:rPr lang="en-US" baseline="0" dirty="0"/>
              <a:t>Performance </a:t>
            </a:r>
            <a:r>
              <a:rPr lang="th-TH" baseline="0" dirty="0"/>
              <a:t>สมรรถนะ</a:t>
            </a:r>
            <a:endParaRPr lang="en-US" baseline="0" dirty="0"/>
          </a:p>
          <a:p>
            <a:pPr marL="171450" indent="-171450">
              <a:buFontTx/>
              <a:buChar char="-"/>
            </a:pPr>
            <a:r>
              <a:rPr lang="en-US" baseline="0" dirty="0"/>
              <a:t>Customization </a:t>
            </a:r>
          </a:p>
          <a:p>
            <a:pPr marL="171450" indent="-171450">
              <a:buFontTx/>
              <a:buChar char="-"/>
            </a:pPr>
            <a:r>
              <a:rPr lang="en-US" dirty="0"/>
              <a:t>Design </a:t>
            </a:r>
            <a:r>
              <a:rPr lang="th-TH" dirty="0"/>
              <a:t>การออกแบบ</a:t>
            </a:r>
            <a:endParaRPr lang="en-US" dirty="0"/>
          </a:p>
          <a:p>
            <a:pPr marL="171450" indent="-171450">
              <a:buFontTx/>
              <a:buChar char="-"/>
            </a:pPr>
            <a:r>
              <a:rPr lang="en-US" dirty="0"/>
              <a:t>Brand/ Status </a:t>
            </a:r>
            <a:r>
              <a:rPr lang="th-TH" dirty="0"/>
              <a:t>แบรนด์</a:t>
            </a:r>
            <a:endParaRPr lang="en-US" dirty="0"/>
          </a:p>
          <a:p>
            <a:pPr marL="171450" indent="-171450">
              <a:buFontTx/>
              <a:buChar char="-"/>
            </a:pPr>
            <a:r>
              <a:rPr lang="en-US" dirty="0"/>
              <a:t>Price </a:t>
            </a:r>
            <a:r>
              <a:rPr lang="th-TH" dirty="0"/>
              <a:t>ราคา</a:t>
            </a:r>
            <a:endParaRPr lang="en-US" dirty="0"/>
          </a:p>
          <a:p>
            <a:pPr marL="171450" indent="-171450">
              <a:buFontTx/>
              <a:buChar char="-"/>
            </a:pPr>
            <a:r>
              <a:rPr lang="en-US" dirty="0"/>
              <a:t>Getting the job done</a:t>
            </a:r>
          </a:p>
          <a:p>
            <a:pPr marL="171450" indent="-171450">
              <a:buFontTx/>
              <a:buChar char="-"/>
            </a:pPr>
            <a:r>
              <a:rPr lang="en-US" dirty="0"/>
              <a:t>Cost reduction </a:t>
            </a:r>
            <a:r>
              <a:rPr lang="th-TH" dirty="0"/>
              <a:t>การลดต้นทุน</a:t>
            </a:r>
            <a:r>
              <a:rPr lang="en-US" dirty="0"/>
              <a:t> </a:t>
            </a:r>
          </a:p>
          <a:p>
            <a:pPr marL="171450" indent="-171450">
              <a:buFontTx/>
              <a:buChar char="-"/>
            </a:pPr>
            <a:r>
              <a:rPr lang="en-US" dirty="0"/>
              <a:t>Risk</a:t>
            </a:r>
            <a:r>
              <a:rPr lang="en-US" baseline="0" dirty="0"/>
              <a:t> reduction </a:t>
            </a:r>
            <a:r>
              <a:rPr lang="th-TH" baseline="0" dirty="0"/>
              <a:t>ความเสี่ยงของต้นทุน</a:t>
            </a:r>
            <a:endParaRPr lang="en-US" baseline="0" dirty="0"/>
          </a:p>
          <a:p>
            <a:pPr marL="171450" indent="-171450">
              <a:buFontTx/>
              <a:buChar char="-"/>
            </a:pPr>
            <a:r>
              <a:rPr lang="en-US" baseline="0" dirty="0"/>
              <a:t>Accessibility </a:t>
            </a:r>
            <a:r>
              <a:rPr lang="th-TH" baseline="0" dirty="0"/>
              <a:t>การเข้าถึง</a:t>
            </a:r>
            <a:endParaRPr lang="en-US" baseline="0" dirty="0"/>
          </a:p>
          <a:p>
            <a:pPr marL="171450" indent="-171450">
              <a:buFontTx/>
              <a:buChar char="-"/>
            </a:pPr>
            <a:r>
              <a:rPr lang="en-US" baseline="0" dirty="0"/>
              <a:t>Convenience/usability </a:t>
            </a:r>
            <a:r>
              <a:rPr lang="th-TH" baseline="0" dirty="0"/>
              <a:t>ความสะดวก</a:t>
            </a: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17</a:t>
            </a:fld>
            <a:endParaRPr lang="de-AT"/>
          </a:p>
        </p:txBody>
      </p:sp>
    </p:spTree>
    <p:extLst>
      <p:ext uri="{BB962C8B-B14F-4D97-AF65-F5344CB8AC3E}">
        <p14:creationId xmlns:p14="http://schemas.microsoft.com/office/powerpoint/2010/main" val="1459664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Finding the right mix of distribution</a:t>
            </a:r>
            <a:r>
              <a:rPr lang="en-US" baseline="0" dirty="0"/>
              <a:t> channel to satisfy how customers want to be reached is crucial in bringing a value proposition to the market. A Social Entrepreneur can choose between reaching its customer through its own channels, through partner channels, or through a mix of both. Here you should also think about the different channel phases: a.) awareness, b.) evaluation c.) purchase d.) delivery, e.) after sales </a:t>
            </a:r>
          </a:p>
          <a:p>
            <a:r>
              <a:rPr lang="th-TH" baseline="0" dirty="0"/>
              <a:t>การหาช่องทางการจัดจำหน่ายที่เหมาะสมเพื่อตอบสนองความต้องการของลูกค้าเป็นสิ่งสำคัญในการนำเสนอคุณค่าสู่ตลาด ผู้ประกอบการเพื่อสังคมสามารถเลือกระหว่างการเข้าถึงลูกค้าผ่านช่องทางของตน พันธมิตรหรือทั้งสองอย่างผสมผสานกัน นอกจากนี้คุณควรคำนึงถึงขั้นตอนต่างๆของช่องทาง เช่น  1.การร้บรู้ 2.การประเมินผล 3.การซื้อของ 4.การส่งมอบ 5.หลังการขาย</a:t>
            </a: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18</a:t>
            </a:fld>
            <a:endParaRPr lang="de-AT"/>
          </a:p>
        </p:txBody>
      </p:sp>
    </p:spTree>
    <p:extLst>
      <p:ext uri="{BB962C8B-B14F-4D97-AF65-F5344CB8AC3E}">
        <p14:creationId xmlns:p14="http://schemas.microsoft.com/office/powerpoint/2010/main" val="246803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baseline="0" dirty="0"/>
              <a:t>แน่นอนว่าควรลดต้นทุนให้น้อยที่สุดในทุกรูปแบบธุรกิจ แต่โครงสร้างต้นทุนต่ำมีความสำคัญต่อรูปแบบธุรกิจบางอย่างมากกว่าโครงสร้างอื่น ๆ ดังนั้นจึงเป็นประโยชน์ในการแยกความแตกต่างระหว่างโครงสร้างต้นทุนแบบจำลองธุรกิจสองประเภทกว้าง ๆ :</a:t>
            </a:r>
          </a:p>
          <a:p>
            <a:r>
              <a:rPr lang="th-TH" baseline="0" dirty="0"/>
              <a:t>ก.) รูปแบบธุรกิจที่ขับเคลื่อนด้วยต้นทุนซึ่งมุ่งเน้นไปที่การลดต้นทุนให้น้อยที่สุดเท่าที่จะทำได้ แนวทางนี้มีจุดมุ่งหมายเพื่อสร้างและรักษาโครงสร้างต้นทุนที่น้อยที่สุดเท่าที่จะเป็นไปได้โดยใช้ข้อเสนอราคาต่ำระบบอัตโนมัติสูงสุดและการจ้างงานภายนอก</a:t>
            </a:r>
            <a:endParaRPr lang="en-US" baseline="0" dirty="0"/>
          </a:p>
          <a:p>
            <a:endParaRPr lang="en-US" baseline="0" dirty="0"/>
          </a:p>
          <a:p>
            <a:r>
              <a:rPr lang="th-TH" baseline="0" dirty="0"/>
              <a:t>ข</a:t>
            </a:r>
            <a:r>
              <a:rPr lang="en-US" baseline="0" dirty="0"/>
              <a:t>.) </a:t>
            </a:r>
            <a:r>
              <a:rPr lang="th-TH" baseline="0" dirty="0"/>
              <a:t>รูปแบบธุรกิจที่ขับเคลื่อนด้วยมูลค่ามุ่งเน้นการสร้างมูลค่า ตัวอย่างเช่นการนำเสนอคุณค่าระดับพรีเมียมและบริการส่วนบุคคลระดับสูงมักจะแสดงลักษณะของรูปแบบธุรกิจที่ขับเคลื่อนด้วยคุณค่า</a:t>
            </a:r>
            <a:endParaRPr lang="en-US" sz="1200" dirty="0"/>
          </a:p>
          <a:p>
            <a:pPr marL="0" indent="0" algn="l" defTabSz="914400" rtl="0" eaLnBrk="1" latinLnBrk="0" hangingPunct="1">
              <a:lnSpc>
                <a:spcPct val="100000"/>
              </a:lnSpc>
              <a:buFont typeface="Arial" panose="020B0604020202020204" pitchFamily="34" charset="0"/>
              <a:buNone/>
            </a:pPr>
            <a:r>
              <a:rPr lang="th-TH" sz="1200" kern="1200" baseline="0" dirty="0">
                <a:solidFill>
                  <a:schemeClr val="tx1"/>
                </a:solidFill>
                <a:latin typeface="+mn-lt"/>
                <a:ea typeface="+mn-ea"/>
                <a:cs typeface="+mn-cs"/>
              </a:rPr>
              <a:t>โครงสร้างต้นทุนสามารถมีลักษณะดังต่อไปนี้</a:t>
            </a:r>
            <a:r>
              <a:rPr lang="en-US" sz="1200" kern="1200" baseline="0" dirty="0">
                <a:solidFill>
                  <a:schemeClr val="tx1"/>
                </a:solidFill>
                <a:latin typeface="+mn-lt"/>
                <a:ea typeface="+mn-ea"/>
                <a:cs typeface="+mn-cs"/>
              </a:rPr>
              <a:t>:</a:t>
            </a:r>
          </a:p>
          <a:p>
            <a:pPr marL="0" lvl="1" indent="-457200" algn="l" defTabSz="914400" rtl="0" eaLnBrk="1" latinLnBrk="0" hangingPunct="1">
              <a:lnSpc>
                <a:spcPct val="100000"/>
              </a:lnSpc>
              <a:buFont typeface="Symbol" panose="05050102010706020507" pitchFamily="18" charset="2"/>
              <a:buChar char="-"/>
            </a:pPr>
            <a:r>
              <a:rPr lang="th-TH" sz="1200" kern="1200" baseline="0" dirty="0">
                <a:solidFill>
                  <a:schemeClr val="tx1"/>
                </a:solidFill>
                <a:latin typeface="+mn-lt"/>
                <a:ea typeface="+mn-ea"/>
                <a:cs typeface="+mn-cs"/>
              </a:rPr>
              <a:t>ต้นทุนคงที่: ต้นทุนที่ยังคงเท่าเดิมแม้จะมีปริมาณสินค้าหรือบริการที่ผลิตเช่น บริษัท ผู้ผลิต</a:t>
            </a:r>
          </a:p>
          <a:p>
            <a:pPr marL="0" lvl="1" indent="-457200" algn="l" defTabSz="914400" rtl="0" eaLnBrk="1" latinLnBrk="0" hangingPunct="1">
              <a:lnSpc>
                <a:spcPct val="100000"/>
              </a:lnSpc>
              <a:buFont typeface="Symbol" panose="05050102010706020507" pitchFamily="18" charset="2"/>
              <a:buChar char="-"/>
            </a:pPr>
            <a:r>
              <a:rPr lang="th-TH" sz="1200" kern="1200" baseline="0" dirty="0">
                <a:solidFill>
                  <a:schemeClr val="tx1"/>
                </a:solidFill>
                <a:latin typeface="+mn-lt"/>
                <a:ea typeface="+mn-ea"/>
                <a:cs typeface="+mn-cs"/>
              </a:rPr>
              <a:t>ต้นทุนผันแปร: ต้นทุนที่แตกต่างกันตามสัดส่วนกับปริมาณสินค้าหรือบริการที่ผลิต เช่นเทศกาลดนตรี</a:t>
            </a:r>
            <a:endParaRPr lang="en-US" sz="1200" kern="1200" baseline="0" dirty="0">
              <a:solidFill>
                <a:schemeClr val="tx1"/>
              </a:solidFill>
              <a:latin typeface="+mn-lt"/>
              <a:ea typeface="+mn-ea"/>
              <a:cs typeface="+mn-cs"/>
            </a:endParaRPr>
          </a:p>
          <a:p>
            <a:pPr marL="0" lvl="1" indent="-457200" algn="l" defTabSz="914400" rtl="0" eaLnBrk="1" latinLnBrk="0" hangingPunct="1">
              <a:lnSpc>
                <a:spcPct val="100000"/>
              </a:lnSpc>
              <a:buFont typeface="Symbol" panose="05050102010706020507" pitchFamily="18" charset="2"/>
              <a:buChar char="-"/>
            </a:pPr>
            <a:r>
              <a:rPr lang="th-TH" sz="1200" kern="1200" baseline="0" dirty="0">
                <a:solidFill>
                  <a:schemeClr val="tx1"/>
                </a:solidFill>
                <a:latin typeface="+mn-lt"/>
                <a:ea typeface="+mn-ea"/>
                <a:cs typeface="+mn-cs"/>
              </a:rPr>
              <a:t>การประหยัดจากขนาด: ข้อได้เปรียบด้านต้นทุนที่ธุรกิจได้รับเมื่อผลผลิตขยายตัว บริษัท ขนาดใหญ่เช่นได้รับประโยชน์จากอัตราการซื้อจำนวนมากที่ลดลง</a:t>
            </a:r>
            <a:endParaRPr lang="en-US" sz="1200" kern="1200" baseline="0" dirty="0">
              <a:solidFill>
                <a:schemeClr val="tx1"/>
              </a:solidFill>
              <a:latin typeface="+mn-lt"/>
              <a:ea typeface="+mn-ea"/>
              <a:cs typeface="+mn-cs"/>
            </a:endParaRPr>
          </a:p>
          <a:p>
            <a:pPr marL="0" lvl="1" indent="-457200" algn="l" defTabSz="914400" rtl="0" eaLnBrk="1" latinLnBrk="0" hangingPunct="1">
              <a:lnSpc>
                <a:spcPct val="100000"/>
              </a:lnSpc>
              <a:buFont typeface="Symbol" panose="05050102010706020507" pitchFamily="18" charset="2"/>
              <a:buChar char="-"/>
            </a:pPr>
            <a:r>
              <a:rPr lang="th-TH" sz="1200" kern="1200" baseline="0" dirty="0">
                <a:solidFill>
                  <a:schemeClr val="tx1"/>
                </a:solidFill>
                <a:latin typeface="+mn-lt"/>
                <a:ea typeface="+mn-ea"/>
                <a:cs typeface="+mn-cs"/>
              </a:rPr>
              <a:t>ความประหยัดของขอบเขต: ความได้เปรียบด้านต้นทุนที่ธุรกิจได้รับเนื่องจากขอบเขตการดำเนินงานที่ใหญ่ขึ้น ใน บริษัท ขนาดใหญ่เช่นกิจกรรมทางการตลาดเดียวกันหรือช่องทางการจัดจำหน่ายอาจรองรับผลิตภัณฑ์หลายชนิด</a:t>
            </a:r>
            <a:endParaRPr lang="en-US" sz="1200" kern="1200" baseline="0" dirty="0">
              <a:solidFill>
                <a:schemeClr val="tx1"/>
              </a:solidFill>
              <a:latin typeface="+mn-lt"/>
              <a:ea typeface="+mn-ea"/>
              <a:cs typeface="+mn-cs"/>
            </a:endParaRPr>
          </a:p>
          <a:p>
            <a:pPr marL="0" algn="l" defTabSz="914400" rtl="0" eaLnBrk="1" latinLnBrk="0" hangingPunct="1"/>
            <a:endParaRPr lang="en-US" sz="1200" kern="1200" baseline="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19</a:t>
            </a:fld>
            <a:endParaRPr lang="de-AT"/>
          </a:p>
        </p:txBody>
      </p:sp>
    </p:spTree>
    <p:extLst>
      <p:ext uri="{BB962C8B-B14F-4D97-AF65-F5344CB8AC3E}">
        <p14:creationId xmlns:p14="http://schemas.microsoft.com/office/powerpoint/2010/main" val="1875495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Are you ready to be a change-maker?</a:t>
            </a:r>
            <a:r>
              <a:rPr lang="en-US" baseline="0" dirty="0"/>
              <a:t>  </a:t>
            </a:r>
            <a:r>
              <a:rPr lang="th-TH" baseline="0" dirty="0"/>
              <a:t>กล่าวต้อนรับการอบรมครั้งที่ 2 โดย </a:t>
            </a:r>
            <a:r>
              <a:rPr lang="en-US" baseline="0" dirty="0"/>
              <a:t>Brigit </a:t>
            </a:r>
            <a:r>
              <a:rPr lang="th-TH" baseline="0" dirty="0"/>
              <a:t>จาก  </a:t>
            </a:r>
            <a:r>
              <a:rPr lang="en-US" baseline="0" dirty="0"/>
              <a:t>FH </a:t>
            </a:r>
            <a:r>
              <a:rPr lang="en-US" baseline="0" dirty="0" err="1"/>
              <a:t>Joanneum</a:t>
            </a:r>
            <a:r>
              <a:rPr lang="en-US" baseline="0" dirty="0"/>
              <a:t> in Graz, Austria </a:t>
            </a:r>
            <a:r>
              <a:rPr lang="th-TH" baseline="0" dirty="0"/>
              <a:t> </a:t>
            </a:r>
            <a:endParaRPr lang="en-US" baseline="0" dirty="0"/>
          </a:p>
          <a:p>
            <a:r>
              <a:rPr lang="en-US" baseline="0" dirty="0"/>
              <a:t> A warm welcome to our second </a:t>
            </a:r>
            <a:r>
              <a:rPr lang="en-US" baseline="0" dirty="0" err="1"/>
              <a:t>STEPup</a:t>
            </a:r>
            <a:r>
              <a:rPr lang="en-US" baseline="0" dirty="0"/>
              <a:t> Training. For those who don’t know me yet, my name is Birgit. I’m from FH </a:t>
            </a:r>
            <a:r>
              <a:rPr lang="en-US" baseline="0" dirty="0" err="1"/>
              <a:t>Joanneum</a:t>
            </a:r>
            <a:r>
              <a:rPr lang="en-US" baseline="0" dirty="0"/>
              <a:t> in Graz, Austria and one the one hand I’m responsible for the second training and on the other hand I’m also in the role as the project-leader.  </a:t>
            </a:r>
          </a:p>
          <a:p>
            <a:endParaRPr lang="en-US" baseline="0" dirty="0"/>
          </a:p>
          <a:p>
            <a:r>
              <a:rPr lang="en-US" baseline="0" dirty="0"/>
              <a:t>However, a project can never succeed without the support and commitment of  a great team. I have to say, that this project team is really fantastic, reliable, committed and just fun to work with. Because of this commitment I hope you can see &amp; feel our team spirit in this project. </a:t>
            </a:r>
          </a:p>
          <a:p>
            <a:endParaRPr lang="en-US" baseline="0" dirty="0"/>
          </a:p>
          <a:p>
            <a:r>
              <a:rPr lang="en-US" baseline="0" dirty="0"/>
              <a:t>Before I move on I would like to give the opportunity to some of my colleagues that you know who are you dealing with and whom you are going to meet throughout the trainings. Let’s start with Monika, from Poland, she is in the lead of the entire knowledge transfer, meaning training sessions and multiplier events. </a:t>
            </a:r>
          </a:p>
          <a:p>
            <a:endParaRPr lang="en-US" baseline="0" dirty="0"/>
          </a:p>
          <a:p>
            <a:r>
              <a:rPr lang="en-US" baseline="0" dirty="0"/>
              <a:t>Then </a:t>
            </a:r>
            <a:r>
              <a:rPr lang="en-US" baseline="0" dirty="0" err="1"/>
              <a:t>Lilya</a:t>
            </a:r>
            <a:r>
              <a:rPr lang="en-US" baseline="0" dirty="0"/>
              <a:t>, my colleague from the Netherlands. She is responsible for the third training session. </a:t>
            </a:r>
          </a:p>
          <a:p>
            <a:endParaRPr lang="en-US" baseline="0" dirty="0"/>
          </a:p>
          <a:p>
            <a:r>
              <a:rPr lang="en-US" baseline="0" dirty="0" err="1"/>
              <a:t>Lets’s</a:t>
            </a:r>
            <a:r>
              <a:rPr lang="en-US" baseline="0" dirty="0"/>
              <a:t> move on with Mike our national coordinator in Thailand. </a:t>
            </a:r>
          </a:p>
          <a:p>
            <a:r>
              <a:rPr lang="en-US" baseline="0" dirty="0"/>
              <a:t>And Moe Thida our national coordinator in Myanmar. </a:t>
            </a:r>
          </a:p>
          <a:p>
            <a:endParaRPr lang="en-US" baseline="0" dirty="0"/>
          </a:p>
          <a:p>
            <a:r>
              <a:rPr lang="en-US" baseline="0" dirty="0"/>
              <a:t>Last but not least I would like to hand over to Ivana, which will show you today more about the different </a:t>
            </a:r>
            <a:r>
              <a:rPr lang="en-US" baseline="0" dirty="0" err="1"/>
              <a:t>plattforms</a:t>
            </a:r>
            <a:r>
              <a:rPr lang="en-US" baseline="0" dirty="0"/>
              <a:t>.</a:t>
            </a:r>
          </a:p>
          <a:p>
            <a:endParaRPr lang="en-US" baseline="0" dirty="0"/>
          </a:p>
          <a:p>
            <a:endParaRPr lang="en-US" baseline="0" dirty="0"/>
          </a:p>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a:t>
            </a:fld>
            <a:endParaRPr lang="de-AT"/>
          </a:p>
        </p:txBody>
      </p:sp>
    </p:spTree>
    <p:extLst>
      <p:ext uri="{BB962C8B-B14F-4D97-AF65-F5344CB8AC3E}">
        <p14:creationId xmlns:p14="http://schemas.microsoft.com/office/powerpoint/2010/main" val="4271264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dirty="0"/>
              <a:t>รูปแบบธูรกิจสามารถเกี่ยวข้องกับแหล่งรายได้สองประเภท</a:t>
            </a:r>
            <a:endParaRPr lang="en-US" dirty="0"/>
          </a:p>
          <a:p>
            <a:r>
              <a:rPr lang="en-US" dirty="0"/>
              <a:t>1.) </a:t>
            </a:r>
            <a:r>
              <a:rPr lang="th-TH" dirty="0"/>
              <a:t>รายได้จากธุรกรรมที่เกิดจากการชำระเงินของลูกค้าเพียงครั้งเดียว</a:t>
            </a:r>
            <a:endParaRPr lang="en-US" dirty="0"/>
          </a:p>
          <a:p>
            <a:r>
              <a:rPr lang="en-US" dirty="0"/>
              <a:t>2.) </a:t>
            </a:r>
            <a:r>
              <a:rPr lang="th-TH" dirty="0"/>
              <a:t>รายได้ที่เกิดขึ้นประจำซึ่งเป็นผลมาจากการชำระเงินอย่างต่อเนื่องเพื่อส่งมอบคุณค่าให้กับลูกค้าห้การสนับสนุนลูกค้าหลังการซื้อ </a:t>
            </a:r>
            <a:endParaRPr lang="en-US" baseline="0" dirty="0"/>
          </a:p>
          <a:p>
            <a:endParaRPr lang="en-US" baseline="0" dirty="0"/>
          </a:p>
          <a:p>
            <a:r>
              <a:rPr lang="en-US" dirty="0"/>
              <a:t>Key questions you</a:t>
            </a:r>
            <a:r>
              <a:rPr lang="en-US" baseline="0" dirty="0"/>
              <a:t> should ask yourself: </a:t>
            </a:r>
          </a:p>
          <a:p>
            <a:pPr rtl="0" fontAlgn="base"/>
            <a:r>
              <a:rPr lang="en-US" baseline="0" dirty="0"/>
              <a:t>- </a:t>
            </a:r>
            <a:r>
              <a:rPr lang="th-TH" sz="1200" b="0" i="0" u="none" strike="noStrike" kern="1200" dirty="0">
                <a:solidFill>
                  <a:schemeClr val="tx1"/>
                </a:solidFill>
                <a:effectLst/>
                <a:latin typeface="+mn-lt"/>
                <a:ea typeface="+mn-ea"/>
                <a:cs typeface="+mn-cs"/>
              </a:rPr>
              <a:t>อะไรคือสิ่งที่คุ้มค่าเหมาะสมกับราคาที่ลูกค้ายินดีจะจ่าย</a:t>
            </a:r>
          </a:p>
          <a:p>
            <a:pPr marL="171450" indent="-171450">
              <a:buFontTx/>
              <a:buChar char="-"/>
            </a:pPr>
            <a:r>
              <a:rPr lang="en-US" baseline="0" dirty="0"/>
              <a:t>For what do they currently pay? </a:t>
            </a:r>
            <a:r>
              <a:rPr lang="th-TH" baseline="0" dirty="0"/>
              <a:t>สิ่งที่พวกเขาจ่ายในปัจจุบัน</a:t>
            </a:r>
            <a:endParaRPr lang="en-US" baseline="0" dirty="0"/>
          </a:p>
          <a:p>
            <a:pPr marL="171450" indent="-171450">
              <a:buFontTx/>
              <a:buChar char="-"/>
            </a:pPr>
            <a:r>
              <a:rPr lang="en-US" baseline="0" dirty="0"/>
              <a:t>How are they currently paying?</a:t>
            </a:r>
          </a:p>
          <a:p>
            <a:pPr marL="171450" indent="-171450">
              <a:buFontTx/>
              <a:buChar char="-"/>
            </a:pPr>
            <a:r>
              <a:rPr lang="en-US" baseline="0" dirty="0"/>
              <a:t>How would they prefer to pay?</a:t>
            </a:r>
          </a:p>
          <a:p>
            <a:pPr marL="171450" indent="-171450">
              <a:buFontTx/>
              <a:buChar char="-"/>
            </a:pPr>
            <a:r>
              <a:rPr lang="en-US" baseline="0" dirty="0"/>
              <a:t>How much does each Revenue Stream contribute to overall revenues?</a:t>
            </a:r>
          </a:p>
          <a:p>
            <a:pPr marL="171450" indent="-171450">
              <a:buFontTx/>
              <a:buChar char="-"/>
            </a:pPr>
            <a:endParaRPr lang="en-US" baseline="0" dirty="0"/>
          </a:p>
          <a:p>
            <a:pPr marL="0" indent="0">
              <a:buFontTx/>
              <a:buNone/>
            </a:pPr>
            <a:r>
              <a:rPr lang="th-TH" baseline="0" dirty="0"/>
              <a:t>วิธีในการสร้างแหล่งรายได้:</a:t>
            </a:r>
          </a:p>
          <a:p>
            <a:pPr marL="0" indent="0">
              <a:buFontTx/>
              <a:buNone/>
            </a:pPr>
            <a:r>
              <a:rPr lang="th-TH" baseline="0" dirty="0"/>
              <a:t>การขายสินทรัพย์: แหล่งรายได้ที่เข้าใจกันอย่างแพร่หลายมากที่สุดมาจากการขายสิทธิ์ความเป็นเจ้าของให้กับผลิตภัณฑ์ที่จับต้องได้</a:t>
            </a:r>
          </a:p>
          <a:p>
            <a:pPr marL="171450" indent="-171450">
              <a:buFont typeface="Arial" panose="020B0604020202020204" pitchFamily="34" charset="0"/>
              <a:buChar char="•"/>
            </a:pPr>
            <a:r>
              <a:rPr lang="th-TH" baseline="0" dirty="0"/>
              <a:t>ค่าธรรมเนียมการใช้งาน: โดยใช้บริการเฉพาะ</a:t>
            </a:r>
          </a:p>
          <a:p>
            <a:pPr marL="171450" indent="-171450">
              <a:buFont typeface="Arial" panose="020B0604020202020204" pitchFamily="34" charset="0"/>
              <a:buChar char="•"/>
            </a:pPr>
            <a:r>
              <a:rPr lang="th-TH" baseline="0" dirty="0"/>
              <a:t>ค่าสมัคร</a:t>
            </a:r>
          </a:p>
          <a:p>
            <a:pPr marL="171450" indent="-171450">
              <a:buFont typeface="Arial" panose="020B0604020202020204" pitchFamily="34" charset="0"/>
              <a:buChar char="•"/>
            </a:pPr>
            <a:r>
              <a:rPr lang="th-TH" baseline="0" dirty="0"/>
              <a:t>ให้ยืม / เช่า / เช่าซื้อ</a:t>
            </a:r>
          </a:p>
          <a:p>
            <a:pPr marL="171450" indent="-171450">
              <a:buFont typeface="Arial" panose="020B0604020202020204" pitchFamily="34" charset="0"/>
              <a:buChar char="•"/>
            </a:pPr>
            <a:r>
              <a:rPr lang="th-TH" baseline="0" dirty="0"/>
              <a:t>ใบอนุญาต</a:t>
            </a:r>
          </a:p>
          <a:p>
            <a:pPr marL="171450" indent="-171450">
              <a:buFont typeface="Arial" panose="020B0604020202020204" pitchFamily="34" charset="0"/>
              <a:buChar char="•"/>
            </a:pPr>
            <a:r>
              <a:rPr lang="th-TH" baseline="0" dirty="0"/>
              <a:t>ค่าธรรมเนียมนายหน้า</a:t>
            </a:r>
          </a:p>
          <a:p>
            <a:pPr marL="171450" indent="-171450">
              <a:buFont typeface="Arial" panose="020B0604020202020204" pitchFamily="34" charset="0"/>
              <a:buChar char="•"/>
            </a:pPr>
            <a:r>
              <a:rPr lang="th-TH" baseline="0" dirty="0"/>
              <a:t>การโฆษณา</a:t>
            </a:r>
            <a:endParaRPr lang="en-US" baseline="0" dirty="0"/>
          </a:p>
        </p:txBody>
      </p:sp>
      <p:sp>
        <p:nvSpPr>
          <p:cNvPr id="4" name="Foliennummernplatzhalter 3"/>
          <p:cNvSpPr>
            <a:spLocks noGrp="1"/>
          </p:cNvSpPr>
          <p:nvPr>
            <p:ph type="sldNum" sz="quarter" idx="10"/>
          </p:nvPr>
        </p:nvSpPr>
        <p:spPr/>
        <p:txBody>
          <a:bodyPr/>
          <a:lstStyle/>
          <a:p>
            <a:fld id="{BB7AA7FF-9A7B-4AD7-92E8-770655D940E1}" type="slidenum">
              <a:rPr lang="de-AT" smtClean="0"/>
              <a:t>20</a:t>
            </a:fld>
            <a:endParaRPr lang="de-AT"/>
          </a:p>
        </p:txBody>
      </p:sp>
    </p:spTree>
    <p:extLst>
      <p:ext uri="{BB962C8B-B14F-4D97-AF65-F5344CB8AC3E}">
        <p14:creationId xmlns:p14="http://schemas.microsoft.com/office/powerpoint/2010/main" val="2779350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What's the</a:t>
            </a:r>
            <a:r>
              <a:rPr lang="en-US" baseline="0" dirty="0"/>
              <a:t> difference between direct and indirect competitors?</a:t>
            </a:r>
          </a:p>
          <a:p>
            <a:r>
              <a:rPr lang="en-US" baseline="0" dirty="0"/>
              <a:t>Direct Competitor of Pizza Hut will be another Pizza-Restaurant which is also well known for their variety of Pizzas. Indirect would be Burger Kind, Mac Donald, ….</a:t>
            </a: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21</a:t>
            </a:fld>
            <a:endParaRPr lang="de-AT"/>
          </a:p>
        </p:txBody>
      </p:sp>
    </p:spTree>
    <p:extLst>
      <p:ext uri="{BB962C8B-B14F-4D97-AF65-F5344CB8AC3E}">
        <p14:creationId xmlns:p14="http://schemas.microsoft.com/office/powerpoint/2010/main" val="5094407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questions we are asking here are for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‘Core Activities’ do our Value Propositions require?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‘Core </a:t>
            </a:r>
            <a:r>
              <a:rPr lang="en-US" baseline="0" dirty="0" err="1"/>
              <a:t>Actvities</a:t>
            </a:r>
            <a:r>
              <a:rPr lang="en-US" baseline="0" dirty="0"/>
              <a:t>’ are required for our distribution channels?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‘Core </a:t>
            </a:r>
            <a:r>
              <a:rPr lang="en-US" baseline="0" dirty="0" err="1"/>
              <a:t>Actvities</a:t>
            </a:r>
            <a:r>
              <a:rPr lang="en-US" baseline="0" dirty="0"/>
              <a:t>’ are required for our customer relationships?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From which core activities can we generate revenues?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th-TH" baseline="0" dirty="0"/>
              <a:t>กิจกรรมหลักสามารถแบ่งออกเป็นสามประเภท:</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h-TH" baseline="0" dirty="0"/>
              <a:t>การผลิต - กิจกรรมเหล่านี้เกี่ยวข้องกับการออกแบบการผลิตและการส่งมอบผลิตภัณฑ์ในปริมาณที่มากและ / หรือคุณภาพที่เหนือกว่า</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h-TH" baseline="0" dirty="0"/>
              <a:t>การแก้ปัญหา: กิจกรรมหลักประเภทนี้เกี่ยวข้องกับการหาแนวทางใหม่ ๆ สำหรับปัญหาของลูกค้าแต่ละราย</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th-TH" baseline="0" dirty="0"/>
              <a:t>แพลตฟอร์ม / เครือข่าย: รูปแบบธุรกิจที่ออกแบบโดยมีแพลตฟอร์มเป็นทรัพยากรหลักถูกครอบงำโดยแพลตฟอร์มหรือกิจกรรมที่เกี่ยวข้องกับเครือข่าย ถูกใจผู้ให้ทางสังคม</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What are the core activities of ‘Working from Bed’ and ‘Bliss &amp; Clean Care Company’?</a:t>
            </a: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22</a:t>
            </a:fld>
            <a:endParaRPr lang="de-AT"/>
          </a:p>
        </p:txBody>
      </p:sp>
    </p:spTree>
    <p:extLst>
      <p:ext uri="{BB962C8B-B14F-4D97-AF65-F5344CB8AC3E}">
        <p14:creationId xmlns:p14="http://schemas.microsoft.com/office/powerpoint/2010/main" val="545594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dirty="0"/>
              <a:t>หลังจากที่คุณได้อธิบายและกำหนดกิจกรรมหลักแล้วคุณต้องถามตัวเองว่าจะใส่ข้อมูลของผู้รับผลประโยชน์ได้อย่างไร?</a:t>
            </a:r>
          </a:p>
          <a:p>
            <a:r>
              <a:rPr lang="th-TH" dirty="0"/>
              <a:t>คุณจะโน้มน้าวพวกเขาให้เข้าร่วมได้อย่างไร?</a:t>
            </a:r>
          </a:p>
          <a:p>
            <a:r>
              <a:rPr lang="th-TH" dirty="0"/>
              <a:t>ความท้าทายอะไรที่อาจเกิดขึ้นเมื่อเกี่ยวข้องกับผู้รับผลประโยชน์?</a:t>
            </a:r>
            <a:endParaRPr lang="en-US" dirty="0"/>
          </a:p>
          <a:p>
            <a:endParaRPr lang="en-US" baseline="0" dirty="0"/>
          </a:p>
          <a:p>
            <a:r>
              <a:rPr lang="en-US" baseline="0" dirty="0"/>
              <a:t>How did the Maria ‘</a:t>
            </a:r>
            <a:r>
              <a:rPr lang="en-US" baseline="0" dirty="0" err="1"/>
              <a:t>Majka</a:t>
            </a:r>
            <a:r>
              <a:rPr lang="en-US" baseline="0" dirty="0"/>
              <a:t>’ the owner from ’Working from Bed’ approach these questions? How did Kristi from ‘Bliss &amp; Clean Care Company’ approach these questions?</a:t>
            </a:r>
          </a:p>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23</a:t>
            </a:fld>
            <a:endParaRPr lang="de-AT"/>
          </a:p>
        </p:txBody>
      </p:sp>
    </p:spTree>
    <p:extLst>
      <p:ext uri="{BB962C8B-B14F-4D97-AF65-F5344CB8AC3E}">
        <p14:creationId xmlns:p14="http://schemas.microsoft.com/office/powerpoint/2010/main" val="4072585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dirty="0"/>
              <a:t>การแยกความแตกต่างระหว่างแรงจูงใจที่แตกต่างกันในการสร้างความร่วมมือจะเป็นประโยชน์:</a:t>
            </a:r>
          </a:p>
          <a:p>
            <a:r>
              <a:rPr lang="th-TH" dirty="0"/>
              <a:t>- การเพิ่มประสิทธิภาพและการประหยัดจากขนาด: เป็นรูปแบบพื้นฐานที่สุดของความสัมพันธ์ระหว่างผู้ซื้อกับซัพพลายเออร์ มีเป้าหมายเพื่อเพิ่มประสิทธิภาพการจัดสรรทรัพยากรและกิจกรรม ไม่สมเหตุสมผลที่ บริษัท จะเป็นเจ้าของทรัพยากรทั้งหมดหรือดำเนินกิจกรรมทุกอย่างด้วยตัวเอง</a:t>
            </a:r>
          </a:p>
          <a:p>
            <a:r>
              <a:rPr lang="th-TH" dirty="0"/>
              <a:t>- การลดความเสี่ยงและความไม่แน่นอน: การเป็นหุ้นส่วนสามารถช่วยลดความเสี่ยงในสภาพแวดล้อมการแข่งขันที่มีความไม่แน่นอน ไม่ใช่เรื่องแปลกที่คู่แข่งจะสร้างพันธมิตรเชิงกลยุทธ์ในพื้นที่หนึ่งในขณะที่แข่งขันในอีกพื้นที่หนึ่ง</a:t>
            </a:r>
          </a:p>
          <a:p>
            <a:r>
              <a:rPr lang="th-TH" dirty="0"/>
              <a:t>- การได้มาซึ่งทรัพยากรและกิจกรรมเฉพาะ </a:t>
            </a:r>
            <a:r>
              <a:rPr lang="en-US" dirty="0"/>
              <a:t>SE </a:t>
            </a:r>
            <a:r>
              <a:rPr lang="th-TH" dirty="0"/>
              <a:t>เพียงไม่กี่แห่งเป็นเจ้าของทรัพยากรทั้งหมดหรือดำเนินกิจกรรมทั้งหมดที่อธิบายโดยโมเดลธุรกิจของตน แต่พวกเขาขยายขีดความสามารถของตนเองโดยอาศัย บริษัท อื่นเพื่อจัดหาทรัพยากรเฉพาะหรือดำเนินกิจกรรมบางอย่าง</a:t>
            </a:r>
            <a:endParaRPr lang="en-US" baseline="0" dirty="0"/>
          </a:p>
          <a:p>
            <a:pPr marL="0" indent="0">
              <a:buFontTx/>
              <a:buNone/>
            </a:pPr>
            <a:endParaRPr lang="en-US" dirty="0"/>
          </a:p>
          <a:p>
            <a:pPr marL="0" indent="0">
              <a:buFontTx/>
              <a:buNone/>
            </a:pPr>
            <a:r>
              <a:rPr lang="th-TH" dirty="0"/>
              <a:t>ลองนึกถึง </a:t>
            </a:r>
            <a:r>
              <a:rPr lang="en-US" dirty="0"/>
              <a:t>Sidekick </a:t>
            </a:r>
            <a:r>
              <a:rPr lang="th-TH" dirty="0"/>
              <a:t>บริษัท สร้างสรรค์และสื่อเพื่อการเปลี่ยนแปลงทางสังคม บริษัท ที่คุณเคยเห็นในวิดีโอตอนเริ่มการฝึกอบรมนี้ พวกเขาร่วมมือกับหลายองค์กรธนาคารโลกแอมเนสตี้อินเตอร์เนชั่นแนลช่วยชีวิตเด็ก ๆ </a:t>
            </a:r>
          </a:p>
          <a:p>
            <a:pPr marL="0" indent="0">
              <a:buFontTx/>
              <a:buNone/>
            </a:pPr>
            <a:endParaRPr lang="en-US" baseline="0" dirty="0"/>
          </a:p>
          <a:p>
            <a:pPr marL="0" indent="0">
              <a:buFontTx/>
              <a:buNone/>
            </a:pPr>
            <a:r>
              <a:rPr lang="en-US" baseline="0" dirty="0"/>
              <a:t>Which partners have you identified for ‘Work from Bed’? Or Bliss &amp; Clean?</a:t>
            </a: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24</a:t>
            </a:fld>
            <a:endParaRPr lang="de-AT"/>
          </a:p>
        </p:txBody>
      </p:sp>
    </p:spTree>
    <p:extLst>
      <p:ext uri="{BB962C8B-B14F-4D97-AF65-F5344CB8AC3E}">
        <p14:creationId xmlns:p14="http://schemas.microsoft.com/office/powerpoint/2010/main" val="295670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baseline="0" dirty="0"/>
              <a:t>ทรัพยากรที่สำคัญอาจเป็นทางกายภาพการเงินทางปัญญาหรือมนุษย์ ทรัพยากรที่สำคัญสามารถเป็นเจ้าของหรือเช่าโดย บริษัท หรือต้องการจากคู่ค้ารายสำคัญ</a:t>
            </a:r>
            <a:endParaRPr lang="en-US" baseline="0" dirty="0"/>
          </a:p>
          <a:p>
            <a:endParaRPr lang="en-US" baseline="0" dirty="0"/>
          </a:p>
          <a:p>
            <a:r>
              <a:rPr lang="th-TH" baseline="0" dirty="0"/>
              <a:t>คำถามสำคัญที่เราควรมีคือ: ทรัพยากรใดที่เราต้องการข้อเสนอคุณค่า? ช่องทางการจัดจำหน่ายของเราคืออะไร? ความสัมพันธ์กับลูกค้า? ผู้รับผลประโยชน์ของเรา? รายได้ของเรา?</a:t>
            </a:r>
            <a:endParaRPr lang="en-US" baseline="0" dirty="0"/>
          </a:p>
          <a:p>
            <a:endParaRPr lang="en-US" baseline="0" dirty="0"/>
          </a:p>
          <a:p>
            <a:r>
              <a:rPr lang="en-US" baseline="0" dirty="0"/>
              <a:t>"Work from Bed </a:t>
            </a:r>
            <a:r>
              <a:rPr lang="th-TH" baseline="0" dirty="0"/>
              <a:t>ต้องการทรัพยากรใดบ้าง ทรัพยากรใดที่จำเป็นสำหรับ "</a:t>
            </a:r>
            <a:r>
              <a:rPr lang="en-US" baseline="0" dirty="0"/>
              <a:t>Bliss &amp; Clean </a:t>
            </a:r>
            <a:r>
              <a:rPr lang="th-TH" baseline="0" dirty="0"/>
              <a:t>หรือ "</a:t>
            </a:r>
            <a:r>
              <a:rPr lang="en-US" baseline="0" dirty="0"/>
              <a:t>Look Alike"?</a:t>
            </a: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25</a:t>
            </a:fld>
            <a:endParaRPr lang="de-AT"/>
          </a:p>
        </p:txBody>
      </p:sp>
    </p:spTree>
    <p:extLst>
      <p:ext uri="{BB962C8B-B14F-4D97-AF65-F5344CB8AC3E}">
        <p14:creationId xmlns:p14="http://schemas.microsoft.com/office/powerpoint/2010/main" val="808835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26</a:t>
            </a:fld>
            <a:endParaRPr lang="de-AT"/>
          </a:p>
        </p:txBody>
      </p:sp>
    </p:spTree>
    <p:extLst>
      <p:ext uri="{BB962C8B-B14F-4D97-AF65-F5344CB8AC3E}">
        <p14:creationId xmlns:p14="http://schemas.microsoft.com/office/powerpoint/2010/main" val="4277179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27</a:t>
            </a:fld>
            <a:endParaRPr lang="de-AT"/>
          </a:p>
        </p:txBody>
      </p:sp>
    </p:spTree>
    <p:extLst>
      <p:ext uri="{BB962C8B-B14F-4D97-AF65-F5344CB8AC3E}">
        <p14:creationId xmlns:p14="http://schemas.microsoft.com/office/powerpoint/2010/main" val="1355375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28</a:t>
            </a:fld>
            <a:endParaRPr lang="de-AT"/>
          </a:p>
        </p:txBody>
      </p:sp>
    </p:spTree>
    <p:extLst>
      <p:ext uri="{BB962C8B-B14F-4D97-AF65-F5344CB8AC3E}">
        <p14:creationId xmlns:p14="http://schemas.microsoft.com/office/powerpoint/2010/main" val="814057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29</a:t>
            </a:fld>
            <a:endParaRPr lang="de-AT"/>
          </a:p>
        </p:txBody>
      </p:sp>
    </p:spTree>
    <p:extLst>
      <p:ext uri="{BB962C8B-B14F-4D97-AF65-F5344CB8AC3E}">
        <p14:creationId xmlns:p14="http://schemas.microsoft.com/office/powerpoint/2010/main" val="319009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3</a:t>
            </a:fld>
            <a:endParaRPr lang="de-AT"/>
          </a:p>
        </p:txBody>
      </p:sp>
    </p:spTree>
    <p:extLst>
      <p:ext uri="{BB962C8B-B14F-4D97-AF65-F5344CB8AC3E}">
        <p14:creationId xmlns:p14="http://schemas.microsoft.com/office/powerpoint/2010/main" val="388147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IT </a:t>
            </a:r>
            <a:r>
              <a:rPr lang="en-US" dirty="0" err="1"/>
              <a:t>refurbisher</a:t>
            </a: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30</a:t>
            </a:fld>
            <a:endParaRPr lang="de-AT"/>
          </a:p>
        </p:txBody>
      </p:sp>
    </p:spTree>
    <p:extLst>
      <p:ext uri="{BB962C8B-B14F-4D97-AF65-F5344CB8AC3E}">
        <p14:creationId xmlns:p14="http://schemas.microsoft.com/office/powerpoint/2010/main" val="2023630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sz="1200" b="0" i="0" u="none" strike="noStrike" kern="1200" dirty="0">
                <a:solidFill>
                  <a:schemeClr val="tx1"/>
                </a:solidFill>
                <a:effectLst/>
                <a:latin typeface="+mn-lt"/>
                <a:ea typeface="+mn-ea"/>
                <a:cs typeface="+mn-cs"/>
              </a:rPr>
              <a:t>โดยพื้นฐานแล้ว </a:t>
            </a:r>
            <a:r>
              <a:rPr lang="en-US" sz="1200" b="0" i="0" u="none" strike="noStrike" kern="1200" dirty="0" err="1">
                <a:solidFill>
                  <a:schemeClr val="tx1"/>
                </a:solidFill>
                <a:effectLst/>
                <a:latin typeface="+mn-lt"/>
                <a:ea typeface="+mn-ea"/>
                <a:cs typeface="+mn-cs"/>
              </a:rPr>
              <a:t>Compuritas</a:t>
            </a:r>
            <a:r>
              <a:rPr lang="en-US" sz="1200" b="0" i="0" u="none" strike="noStrike" kern="1200" dirty="0">
                <a:solidFill>
                  <a:schemeClr val="tx1"/>
                </a:solidFill>
                <a:effectLst/>
                <a:latin typeface="+mn-lt"/>
                <a:ea typeface="+mn-ea"/>
                <a:cs typeface="+mn-cs"/>
              </a:rPr>
              <a:t> </a:t>
            </a:r>
            <a:r>
              <a:rPr lang="th-TH" sz="1200" b="0" i="0" u="none" strike="noStrike" kern="1200" dirty="0">
                <a:solidFill>
                  <a:schemeClr val="tx1"/>
                </a:solidFill>
                <a:effectLst/>
                <a:latin typeface="+mn-lt"/>
                <a:ea typeface="+mn-ea"/>
                <a:cs typeface="+mn-cs"/>
              </a:rPr>
              <a:t>กำลังจัดการกับปัญหาทางสังคมสองประการที่เชื่อมโยงกับสังคมในปัจจุบัน</a:t>
            </a:r>
          </a:p>
          <a:p>
            <a:r>
              <a:rPr lang="th-TH" sz="1200" b="0" i="0" u="none" strike="noStrike" kern="1200" dirty="0">
                <a:solidFill>
                  <a:schemeClr val="tx1"/>
                </a:solidFill>
                <a:effectLst/>
                <a:latin typeface="+mn-lt"/>
                <a:ea typeface="+mn-ea"/>
                <a:cs typeface="+mn-cs"/>
              </a:rPr>
              <a:t>เนื่องจากโลกธุรกิจในปัจจุบันก้าวไปอย่างรวดเร็ว อุปกรณ์ฮาร์ดแวร์สำหรับธุรกิจจึงถูกนำมาใช้เพียง 3-5 ปีเพื่อเหตุผลด้านภาษีและเศรษฐกิจ จากนั้นอุปกรณ์ธุรกิจฮาร์ดแวร์จะถูกแทนที่แม้ว่าจะอยู่ในสภาพสมบูรณ์และทำงานได้เต็มที่ จากนั้น </a:t>
            </a:r>
            <a:r>
              <a:rPr lang="en-US" sz="1200" b="0" i="0" u="none" strike="noStrike" kern="1200" dirty="0" err="1">
                <a:solidFill>
                  <a:schemeClr val="tx1"/>
                </a:solidFill>
                <a:effectLst/>
                <a:latin typeface="+mn-lt"/>
                <a:ea typeface="+mn-ea"/>
                <a:cs typeface="+mn-cs"/>
              </a:rPr>
              <a:t>Compuritas</a:t>
            </a:r>
            <a:r>
              <a:rPr lang="en-US" sz="1200" b="0" i="0" u="none" strike="noStrike" kern="1200" dirty="0">
                <a:solidFill>
                  <a:schemeClr val="tx1"/>
                </a:solidFill>
                <a:effectLst/>
                <a:latin typeface="+mn-lt"/>
                <a:ea typeface="+mn-ea"/>
                <a:cs typeface="+mn-cs"/>
              </a:rPr>
              <a:t> </a:t>
            </a:r>
            <a:r>
              <a:rPr lang="th-TH" sz="1200" b="0" i="0" u="none" strike="noStrike" kern="1200" dirty="0">
                <a:solidFill>
                  <a:schemeClr val="tx1"/>
                </a:solidFill>
                <a:effectLst/>
                <a:latin typeface="+mn-lt"/>
                <a:ea typeface="+mn-ea"/>
                <a:cs typeface="+mn-cs"/>
              </a:rPr>
              <a:t>จะซื้ออุปกรณ์จาก บริษัท ต่างๆหรือรับเป็นสปอนเซอร์เพื่อตกแต่งใหม่ ด้วยการลบวันที่และการปรับปรุงฮาร์ดแวร์ใหม่ทำให้สามารถลดขยะไฟฟ้าได้ในด้านเดียว</a:t>
            </a:r>
            <a:endParaRPr lang="en-US" sz="1200" b="0" i="0" u="none" strike="noStrike" kern="1200" dirty="0">
              <a:solidFill>
                <a:schemeClr val="tx1"/>
              </a:solidFill>
              <a:effectLst/>
              <a:latin typeface="+mn-lt"/>
              <a:ea typeface="+mn-ea"/>
              <a:cs typeface="+mn-cs"/>
            </a:endParaRPr>
          </a:p>
          <a:p>
            <a:pPr rtl="0"/>
            <a:r>
              <a:rPr lang="th-TH" sz="1200" b="0" i="0" u="none" strike="noStrike" kern="1200" dirty="0">
                <a:solidFill>
                  <a:schemeClr val="tx1"/>
                </a:solidFill>
                <a:effectLst/>
                <a:latin typeface="+mn-lt"/>
                <a:ea typeface="+mn-ea"/>
                <a:cs typeface="+mn-cs"/>
              </a:rPr>
              <a:t>ดังนั้นด้วยรูปแบบธุรกิจเพื่อสังคมของขยะไฟฟ้า </a:t>
            </a:r>
            <a:r>
              <a:rPr lang="en-US" sz="1200" b="0" i="0" u="none" strike="noStrike" kern="1200" dirty="0" err="1">
                <a:solidFill>
                  <a:schemeClr val="tx1"/>
                </a:solidFill>
                <a:effectLst/>
                <a:latin typeface="+mn-lt"/>
                <a:ea typeface="+mn-ea"/>
                <a:cs typeface="+mn-cs"/>
              </a:rPr>
              <a:t>Compuritas</a:t>
            </a:r>
            <a:r>
              <a:rPr lang="en-US" sz="1200" b="0" i="0" u="none" strike="noStrike" kern="1200" dirty="0">
                <a:solidFill>
                  <a:schemeClr val="tx1"/>
                </a:solidFill>
                <a:effectLst/>
                <a:latin typeface="+mn-lt"/>
                <a:ea typeface="+mn-ea"/>
                <a:cs typeface="+mn-cs"/>
              </a:rPr>
              <a:t> </a:t>
            </a:r>
            <a:r>
              <a:rPr lang="th-TH" sz="1200" b="0" i="0" u="none" strike="noStrike" kern="1200" dirty="0">
                <a:solidFill>
                  <a:schemeClr val="tx1"/>
                </a:solidFill>
                <a:effectLst/>
                <a:latin typeface="+mn-lt"/>
                <a:ea typeface="+mn-ea"/>
                <a:cs typeface="+mn-cs"/>
              </a:rPr>
              <a:t>จึงลดลงและกลุ่มเป้าหมายที่แตกต่างกันสามารถเข้าถึงฮาร์ดแวร์ไอทีราคาเหมาะสมเพื่อการศึกษาได้ นอกจากนี้อุปกรณ์ทางเทคนิคทั้งหมดที่จำหน่ายโดย </a:t>
            </a:r>
            <a:r>
              <a:rPr lang="en-US" sz="1200" b="0" i="0" u="none" strike="noStrike" kern="1200" dirty="0" err="1">
                <a:solidFill>
                  <a:schemeClr val="tx1"/>
                </a:solidFill>
                <a:effectLst/>
                <a:latin typeface="+mn-lt"/>
                <a:ea typeface="+mn-ea"/>
                <a:cs typeface="+mn-cs"/>
              </a:rPr>
              <a:t>Compuritas</a:t>
            </a:r>
            <a:r>
              <a:rPr lang="en-US" sz="1200" b="0" i="0" u="none" strike="noStrike" kern="1200" dirty="0">
                <a:solidFill>
                  <a:schemeClr val="tx1"/>
                </a:solidFill>
                <a:effectLst/>
                <a:latin typeface="+mn-lt"/>
                <a:ea typeface="+mn-ea"/>
                <a:cs typeface="+mn-cs"/>
              </a:rPr>
              <a:t> </a:t>
            </a:r>
            <a:r>
              <a:rPr lang="th-TH" sz="1200" b="0" i="0" u="none" strike="noStrike" kern="1200" dirty="0">
                <a:solidFill>
                  <a:schemeClr val="tx1"/>
                </a:solidFill>
                <a:effectLst/>
                <a:latin typeface="+mn-lt"/>
                <a:ea typeface="+mn-ea"/>
                <a:cs typeface="+mn-cs"/>
              </a:rPr>
              <a:t>ยังมีการรับประกันเพิ่มเติมอีก 24 เดือนเพื่อเพิ่มความไว้วางใจในฮาร์ดแวร์ไอทีที่ได้รับการปรับปรุงใหม่และความทนทาน</a:t>
            </a:r>
            <a:endParaRPr lang="en-US" sz="1200" b="0" i="0" u="none" strike="noStrike" kern="1200" dirty="0">
              <a:solidFill>
                <a:schemeClr val="tx1"/>
              </a:solidFill>
              <a:effectLst/>
              <a:latin typeface="+mn-lt"/>
              <a:ea typeface="+mn-ea"/>
              <a:cs typeface="+mn-cs"/>
            </a:endParaRPr>
          </a:p>
          <a:p>
            <a:pPr rtl="0"/>
            <a:r>
              <a:rPr lang="th-TH" sz="1200" b="0" i="0" u="none" strike="noStrike" kern="1200" dirty="0">
                <a:solidFill>
                  <a:schemeClr val="tx1"/>
                </a:solidFill>
                <a:effectLst/>
                <a:latin typeface="+mn-lt"/>
                <a:ea typeface="+mn-ea"/>
                <a:cs typeface="+mn-cs"/>
              </a:rPr>
              <a:t>นอกเหนือจากสิ่งที่ได้นำเสนอไว้ข้างต้นแล้วยังต้องมีการกล่าวถึงด้วยว่า </a:t>
            </a:r>
            <a:r>
              <a:rPr lang="en-US" sz="1200" b="0" i="0" u="none" strike="noStrike" kern="1200" dirty="0" err="1">
                <a:solidFill>
                  <a:schemeClr val="tx1"/>
                </a:solidFill>
                <a:effectLst/>
                <a:latin typeface="+mn-lt"/>
                <a:ea typeface="+mn-ea"/>
                <a:cs typeface="+mn-cs"/>
              </a:rPr>
              <a:t>Compuritas</a:t>
            </a:r>
            <a:r>
              <a:rPr lang="en-US" sz="1200" b="0" i="0" u="none" strike="noStrike" kern="1200" dirty="0">
                <a:solidFill>
                  <a:schemeClr val="tx1"/>
                </a:solidFill>
                <a:effectLst/>
                <a:latin typeface="+mn-lt"/>
                <a:ea typeface="+mn-ea"/>
                <a:cs typeface="+mn-cs"/>
              </a:rPr>
              <a:t> </a:t>
            </a:r>
            <a:r>
              <a:rPr lang="th-TH" sz="1200" b="0" i="0" u="none" strike="noStrike" kern="1200" dirty="0">
                <a:solidFill>
                  <a:schemeClr val="tx1"/>
                </a:solidFill>
                <a:effectLst/>
                <a:latin typeface="+mn-lt"/>
                <a:ea typeface="+mn-ea"/>
                <a:cs typeface="+mn-cs"/>
              </a:rPr>
              <a:t>ได้รับรู้ว่าประชากรออสเตรียเมื่อเปรียบเทียบกับชาวเยอรมันนั้นเปิดกว้างสำหรับอุปกรณ์ที่ใช้ซ้ำได้น้อยกว่าและผู้คนไม่ได้รับข้อมูลที่ดีเกี่ยวกับพลังงานสีเทา เป็นพลังงานการผลิตและผลกระทบต่อสิ่งแวดล้อม</a:t>
            </a:r>
            <a:endParaRPr lang="en-US" b="0" dirty="0">
              <a:effectLst/>
            </a:endParaRPr>
          </a:p>
          <a:p>
            <a:pPr rtl="0"/>
            <a:r>
              <a:rPr lang="th-TH" sz="1200" b="0" i="0" u="none" strike="noStrike" kern="1200" dirty="0">
                <a:solidFill>
                  <a:schemeClr val="tx1"/>
                </a:solidFill>
                <a:effectLst/>
                <a:latin typeface="+mn-lt"/>
                <a:ea typeface="+mn-ea"/>
                <a:cs typeface="+mn-cs"/>
              </a:rPr>
              <a:t>สิ่งนี้ถูกมองว่าเป็นปัญหาทางสังคมเนื่องจากชาวออสเตรียมักจะต่ออายุอุปกรณ์อิเล็กทรอนิกส์อยู่เป็นประจำแม้ว่าจะไม่เสีย แต่เนื่องจากผลิตภัณฑ์ที่ "ใหม่กว่าและดีกว่า" ที่คาดคะเนอยู่ในตลาด นี่เป็นผลมาจากหลายปีของการตลาดที่เปลี่ยนนิสัยของผู้คนเมื่อเวลาผ่านไป แต่เนื่องจาก </a:t>
            </a:r>
            <a:r>
              <a:rPr lang="en-US" sz="1200" b="0" i="0" u="none" strike="noStrike" kern="1200" dirty="0" err="1">
                <a:solidFill>
                  <a:schemeClr val="tx1"/>
                </a:solidFill>
                <a:effectLst/>
                <a:latin typeface="+mn-lt"/>
                <a:ea typeface="+mn-ea"/>
                <a:cs typeface="+mn-cs"/>
              </a:rPr>
              <a:t>Compuritas</a:t>
            </a:r>
            <a:r>
              <a:rPr lang="en-US" sz="1200" b="0" i="0" u="none" strike="noStrike" kern="1200" dirty="0">
                <a:solidFill>
                  <a:schemeClr val="tx1"/>
                </a:solidFill>
                <a:effectLst/>
                <a:latin typeface="+mn-lt"/>
                <a:ea typeface="+mn-ea"/>
                <a:cs typeface="+mn-cs"/>
              </a:rPr>
              <a:t> </a:t>
            </a:r>
            <a:r>
              <a:rPr lang="th-TH" sz="1200" b="0" i="0" u="none" strike="noStrike" kern="1200" dirty="0">
                <a:solidFill>
                  <a:schemeClr val="tx1"/>
                </a:solidFill>
                <a:effectLst/>
                <a:latin typeface="+mn-lt"/>
                <a:ea typeface="+mn-ea"/>
                <a:cs typeface="+mn-cs"/>
              </a:rPr>
              <a:t>อยู่ในธุรกิจพวกเขาได้เห็นการปรับปรุงเล็กน้อยในนิสัยและการเปิดกว้างของผู้บริโภค</a:t>
            </a:r>
            <a:br>
              <a:rPr lang="en-US" dirty="0"/>
            </a:br>
            <a:endParaRPr lang="en-US" sz="1200" b="0" i="0" u="none" strike="noStrike" kern="1200" dirty="0">
              <a:solidFill>
                <a:schemeClr val="tx1"/>
              </a:solidFill>
              <a:effectLst/>
              <a:latin typeface="+mn-lt"/>
              <a:ea typeface="+mn-ea"/>
              <a:cs typeface="+mn-cs"/>
            </a:endParaRPr>
          </a:p>
          <a:p>
            <a:pPr rtl="0"/>
            <a:endParaRPr lang="en-US" b="0" dirty="0">
              <a:effectLst/>
            </a:endParaRPr>
          </a:p>
          <a:p>
            <a:br>
              <a:rPr lang="en-US" dirty="0"/>
            </a:br>
            <a:endParaRPr lang="en-US" sz="1200" dirty="0"/>
          </a:p>
        </p:txBody>
      </p:sp>
      <p:sp>
        <p:nvSpPr>
          <p:cNvPr id="4" name="Foliennummernplatzhalter 3"/>
          <p:cNvSpPr>
            <a:spLocks noGrp="1"/>
          </p:cNvSpPr>
          <p:nvPr>
            <p:ph type="sldNum" sz="quarter" idx="10"/>
          </p:nvPr>
        </p:nvSpPr>
        <p:spPr/>
        <p:txBody>
          <a:bodyPr/>
          <a:lstStyle/>
          <a:p>
            <a:fld id="{BB7AA7FF-9A7B-4AD7-92E8-770655D940E1}" type="slidenum">
              <a:rPr lang="de-AT" smtClean="0"/>
              <a:t>31</a:t>
            </a:fld>
            <a:endParaRPr lang="de-AT"/>
          </a:p>
        </p:txBody>
      </p:sp>
    </p:spTree>
    <p:extLst>
      <p:ext uri="{BB962C8B-B14F-4D97-AF65-F5344CB8AC3E}">
        <p14:creationId xmlns:p14="http://schemas.microsoft.com/office/powerpoint/2010/main" val="319697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sz="1200" kern="1200" dirty="0">
                <a:solidFill>
                  <a:schemeClr val="tx1"/>
                </a:solidFill>
                <a:effectLst/>
                <a:latin typeface="+mn-lt"/>
                <a:ea typeface="+mn-ea"/>
                <a:cs typeface="+mn-cs"/>
              </a:rPr>
              <a:t>บริษัท ก่อตั้งขึ้นโดย </a:t>
            </a:r>
            <a:r>
              <a:rPr lang="en-US" sz="1200" kern="1200" dirty="0" err="1">
                <a:solidFill>
                  <a:schemeClr val="tx1"/>
                </a:solidFill>
                <a:effectLst/>
                <a:latin typeface="+mn-lt"/>
                <a:ea typeface="+mn-ea"/>
                <a:cs typeface="+mn-cs"/>
              </a:rPr>
              <a:t>Rüdiger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Wetzl-Piewald</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ในปีพศ. </a:t>
            </a:r>
            <a:r>
              <a:rPr lang="en-US" sz="1200" kern="1200" dirty="0">
                <a:solidFill>
                  <a:schemeClr val="tx1"/>
                </a:solidFill>
                <a:effectLst/>
                <a:latin typeface="+mn-lt"/>
                <a:ea typeface="+mn-ea"/>
                <a:cs typeface="+mn-cs"/>
              </a:rPr>
              <a:t>2552 </a:t>
            </a:r>
            <a:r>
              <a:rPr lang="th-TH" sz="1200" kern="1200" dirty="0">
                <a:solidFill>
                  <a:schemeClr val="tx1"/>
                </a:solidFill>
                <a:effectLst/>
                <a:latin typeface="+mn-lt"/>
                <a:ea typeface="+mn-ea"/>
                <a:cs typeface="+mn-cs"/>
              </a:rPr>
              <a:t>ซึ่งในระหว่างนี้ได้ส่งมอบ บริษัท แต่เขายังคงติดต่ออย่างใกล้ชิดกับซีอีโอคนปัจจุบัน ปัจจุบัน </a:t>
            </a:r>
            <a:r>
              <a:rPr lang="en-US" sz="1200" kern="1200" dirty="0" err="1">
                <a:solidFill>
                  <a:schemeClr val="tx1"/>
                </a:solidFill>
                <a:effectLst/>
                <a:latin typeface="+mn-lt"/>
                <a:ea typeface="+mn-ea"/>
                <a:cs typeface="+mn-cs"/>
              </a:rPr>
              <a:t>Rüdiger</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ดำรงตำแหน่งซีอีโอของชมรมธุรกิจเพื่อสังคมในกราซ สติเรีย ออสเตรีย ด้วยบทบาทใหม่ของเขาในอุตสาหกรรมธุรกิจเพื่อสังคม </a:t>
            </a:r>
            <a:r>
              <a:rPr lang="en-US" sz="1200" kern="1200" dirty="0" err="1">
                <a:solidFill>
                  <a:schemeClr val="tx1"/>
                </a:solidFill>
                <a:effectLst/>
                <a:latin typeface="+mn-lt"/>
                <a:ea typeface="+mn-ea"/>
                <a:cs typeface="+mn-cs"/>
              </a:rPr>
              <a:t>Rüdiger</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ยังคงสามารถช่วยเหลือและแนะนำ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ในการเดินทางของพวกเขา </a:t>
            </a:r>
            <a:endParaRPr lang="en-US" sz="1200" kern="1200" dirty="0">
              <a:solidFill>
                <a:schemeClr val="tx1"/>
              </a:solidFill>
              <a:effectLst/>
              <a:latin typeface="+mn-lt"/>
              <a:ea typeface="+mn-ea"/>
              <a:cs typeface="+mn-cs"/>
            </a:endParaRPr>
          </a:p>
          <a:p>
            <a:br>
              <a:rPr lang="en-US" b="0" dirty="0">
                <a:effectLst/>
              </a:rPr>
            </a:br>
            <a:r>
              <a:rPr lang="en-US" sz="1200" kern="1200" dirty="0">
                <a:solidFill>
                  <a:schemeClr val="tx1"/>
                </a:solidFill>
                <a:effectLst/>
                <a:latin typeface="+mn-lt"/>
                <a:ea typeface="+mn-ea"/>
                <a:cs typeface="+mn-cs"/>
              </a:rPr>
              <a:t>Matthias Di Felice </a:t>
            </a:r>
            <a:r>
              <a:rPr lang="th-TH" sz="1200" kern="1200" dirty="0">
                <a:solidFill>
                  <a:schemeClr val="tx1"/>
                </a:solidFill>
                <a:effectLst/>
                <a:latin typeface="+mn-lt"/>
                <a:ea typeface="+mn-ea"/>
                <a:cs typeface="+mn-cs"/>
              </a:rPr>
              <a:t>ซีอีโอคนปัจจุบันเริ่มต้นการเดินทางที่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ในฐานะนักเรียนที่เรียนเพื่อเป็นครู เดิม </a:t>
            </a:r>
            <a:r>
              <a:rPr lang="en-US" sz="1200" kern="1200" dirty="0">
                <a:solidFill>
                  <a:schemeClr val="tx1"/>
                </a:solidFill>
                <a:effectLst/>
                <a:latin typeface="+mn-lt"/>
                <a:ea typeface="+mn-ea"/>
                <a:cs typeface="+mn-cs"/>
              </a:rPr>
              <a:t>Matthias </a:t>
            </a:r>
            <a:r>
              <a:rPr lang="th-TH" sz="1200" kern="1200" dirty="0">
                <a:solidFill>
                  <a:schemeClr val="tx1"/>
                </a:solidFill>
                <a:effectLst/>
                <a:latin typeface="+mn-lt"/>
                <a:ea typeface="+mn-ea"/>
                <a:cs typeface="+mn-cs"/>
              </a:rPr>
              <a:t>ชอบการศึกษาด้านไอทีที่สถาบันเทคนิคระดับสูง (</a:t>
            </a:r>
            <a:r>
              <a:rPr lang="en-US" sz="1200" kern="1200" dirty="0">
                <a:solidFill>
                  <a:schemeClr val="tx1"/>
                </a:solidFill>
                <a:effectLst/>
                <a:latin typeface="+mn-lt"/>
                <a:ea typeface="+mn-ea"/>
                <a:cs typeface="+mn-cs"/>
              </a:rPr>
              <a:t>HTL) </a:t>
            </a:r>
            <a:r>
              <a:rPr lang="th-TH" sz="1200" kern="1200" dirty="0">
                <a:solidFill>
                  <a:schemeClr val="tx1"/>
                </a:solidFill>
                <a:effectLst/>
                <a:latin typeface="+mn-lt"/>
                <a:ea typeface="+mn-ea"/>
                <a:cs typeface="+mn-cs"/>
              </a:rPr>
              <a:t>และในระหว่างการศึกษาเขาทำงานที่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ซึ่งเขาและ</a:t>
            </a:r>
            <a:r>
              <a:rPr lang="en-US" sz="1200" kern="1200" dirty="0" err="1">
                <a:solidFill>
                  <a:schemeClr val="tx1"/>
                </a:solidFill>
                <a:effectLst/>
                <a:latin typeface="+mn-lt"/>
                <a:ea typeface="+mn-ea"/>
                <a:cs typeface="+mn-cs"/>
              </a:rPr>
              <a:t>Rüdiger</a:t>
            </a:r>
            <a:r>
              <a:rPr lang="th-TH" sz="1200" kern="1200" dirty="0">
                <a:solidFill>
                  <a:schemeClr val="tx1"/>
                </a:solidFill>
                <a:effectLst/>
                <a:latin typeface="+mn-lt"/>
                <a:ea typeface="+mn-ea"/>
                <a:cs typeface="+mn-cs"/>
              </a:rPr>
              <a:t>ยังคงทำงานเกี่ยวกับแนวคิดทางธุรกิจ</a:t>
            </a:r>
            <a:endParaRPr lang="en-US" sz="1200"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r>
              <a:rPr lang="de-DE" sz="1200" b="0" i="0" kern="1200" dirty="0">
                <a:solidFill>
                  <a:schemeClr val="tx1"/>
                </a:solidFill>
                <a:effectLst/>
                <a:latin typeface="+mn-lt"/>
                <a:ea typeface="+mn-ea"/>
                <a:cs typeface="+mn-cs"/>
              </a:rPr>
              <a:t>Im Dezember 2013 hat </a:t>
            </a:r>
            <a:r>
              <a:rPr lang="de-DE" sz="1200" b="0" i="0" kern="1200" dirty="0" err="1">
                <a:solidFill>
                  <a:schemeClr val="tx1"/>
                </a:solidFill>
                <a:effectLst/>
                <a:latin typeface="+mn-lt"/>
                <a:ea typeface="+mn-ea"/>
                <a:cs typeface="+mn-cs"/>
              </a:rPr>
              <a:t>Compuritas</a:t>
            </a:r>
            <a:r>
              <a:rPr lang="de-DE" sz="1200" b="0" i="0" kern="1200" dirty="0">
                <a:solidFill>
                  <a:schemeClr val="tx1"/>
                </a:solidFill>
                <a:effectLst/>
                <a:latin typeface="+mn-lt"/>
                <a:ea typeface="+mn-ea"/>
                <a:cs typeface="+mn-cs"/>
              </a:rPr>
              <a:t> an der PULS4 Startup Show "2 Minuten 2 Millionen" teilgenommen und prompt den Hauptpreis von € 100.000 Medienkapital gewonnen. Hier nochmals die wichtigsten Momente der Show. </a:t>
            </a:r>
            <a:r>
              <a:rPr lang="de-DE" sz="1200" b="0" i="0" kern="1200" dirty="0" err="1">
                <a:solidFill>
                  <a:schemeClr val="tx1"/>
                </a:solidFill>
                <a:effectLst/>
                <a:latin typeface="+mn-lt"/>
                <a:ea typeface="+mn-ea"/>
                <a:cs typeface="+mn-cs"/>
              </a:rPr>
              <a:t>Similar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ot</a:t>
            </a:r>
            <a:r>
              <a:rPr lang="de-DE" sz="1200" b="0" i="0" kern="1200" dirty="0">
                <a:solidFill>
                  <a:schemeClr val="tx1"/>
                </a:solidFill>
                <a:effectLst/>
                <a:latin typeface="+mn-lt"/>
                <a:ea typeface="+mn-ea"/>
                <a:cs typeface="+mn-cs"/>
              </a:rPr>
              <a:t> Dragons Den - </a:t>
            </a:r>
            <a:r>
              <a:rPr lang="en-US" sz="1200" b="0" i="0" kern="1200" dirty="0">
                <a:solidFill>
                  <a:schemeClr val="tx1"/>
                </a:solidFill>
                <a:effectLst/>
                <a:latin typeface="+mn-lt"/>
                <a:ea typeface="+mn-ea"/>
                <a:cs typeface="+mn-cs"/>
              </a:rPr>
              <a:t> is a </a:t>
            </a:r>
            <a:r>
              <a:rPr lang="en-US" sz="1200" b="0" i="0" u="none" strike="noStrike" kern="1200" dirty="0">
                <a:solidFill>
                  <a:schemeClr val="tx1"/>
                </a:solidFill>
                <a:effectLst/>
                <a:latin typeface="+mn-lt"/>
                <a:ea typeface="+mn-ea"/>
                <a:cs typeface="+mn-cs"/>
                <a:hlinkClick r:id="rId3" tooltip="Reality television"/>
              </a:rPr>
              <a:t>reality television</a:t>
            </a:r>
            <a:r>
              <a:rPr lang="en-US" sz="1200" b="0" i="0" kern="1200" dirty="0">
                <a:solidFill>
                  <a:schemeClr val="tx1"/>
                </a:solidFill>
                <a:effectLst/>
                <a:latin typeface="+mn-lt"/>
                <a:ea typeface="+mn-ea"/>
                <a:cs typeface="+mn-cs"/>
              </a:rPr>
              <a:t> program format in which </a:t>
            </a:r>
            <a:r>
              <a:rPr lang="en-US" sz="1200" b="0" i="0" u="none" strike="noStrike" kern="1200" dirty="0">
                <a:solidFill>
                  <a:schemeClr val="tx1"/>
                </a:solidFill>
                <a:effectLst/>
                <a:latin typeface="+mn-lt"/>
                <a:ea typeface="+mn-ea"/>
                <a:cs typeface="+mn-cs"/>
                <a:hlinkClick r:id="rId4" tooltip="Entrepreneur"/>
              </a:rPr>
              <a:t>entrepreneurs</a:t>
            </a:r>
            <a:r>
              <a:rPr lang="en-US" sz="1200" b="0" i="0" kern="1200" dirty="0">
                <a:solidFill>
                  <a:schemeClr val="tx1"/>
                </a:solidFill>
                <a:effectLst/>
                <a:latin typeface="+mn-lt"/>
                <a:ea typeface="+mn-ea"/>
                <a:cs typeface="+mn-cs"/>
              </a:rPr>
              <a:t> pitch their business ideas to a panel of </a:t>
            </a:r>
            <a:r>
              <a:rPr lang="en-US" sz="1200" b="0" i="0" u="none" strike="noStrike" kern="1200" dirty="0">
                <a:solidFill>
                  <a:schemeClr val="tx1"/>
                </a:solidFill>
                <a:effectLst/>
                <a:latin typeface="+mn-lt"/>
                <a:ea typeface="+mn-ea"/>
                <a:cs typeface="+mn-cs"/>
                <a:hlinkClick r:id="rId5" tooltip="Venture capitalist"/>
              </a:rPr>
              <a:t>venture capitalists</a:t>
            </a:r>
            <a:r>
              <a:rPr lang="en-US" sz="1200" b="0" i="0" kern="1200" dirty="0">
                <a:solidFill>
                  <a:schemeClr val="tx1"/>
                </a:solidFill>
                <a:effectLst/>
                <a:latin typeface="+mn-lt"/>
                <a:ea typeface="+mn-ea"/>
                <a:cs typeface="+mn-cs"/>
              </a:rPr>
              <a:t> in the hope of securing investment finance from them.</a:t>
            </a:r>
          </a:p>
          <a:p>
            <a:pPr rtl="0"/>
            <a:endParaRPr lang="en-US" sz="1200" b="0" i="0" u="none" strike="noStrike" kern="1200" dirty="0">
              <a:solidFill>
                <a:schemeClr val="tx1"/>
              </a:solidFill>
              <a:effectLst/>
              <a:latin typeface="+mn-lt"/>
              <a:ea typeface="+mn-ea"/>
              <a:cs typeface="+mn-cs"/>
            </a:endParaRPr>
          </a:p>
          <a:p>
            <a:pPr rtl="0"/>
            <a:r>
              <a:rPr lang="th-TH" sz="1200" b="0" i="0" u="none" strike="noStrike" kern="1200" dirty="0">
                <a:solidFill>
                  <a:schemeClr val="tx1"/>
                </a:solidFill>
                <a:effectLst/>
                <a:latin typeface="+mn-lt"/>
                <a:ea typeface="+mn-ea"/>
                <a:cs typeface="+mn-cs"/>
              </a:rPr>
              <a:t>เนื่องจากการเพิ่มขึ้นของการประชาสัมพันธ์ </a:t>
            </a:r>
            <a:r>
              <a:rPr lang="en-US" sz="1200" b="0" i="0" u="none" strike="noStrike" kern="1200" dirty="0" err="1">
                <a:solidFill>
                  <a:schemeClr val="tx1"/>
                </a:solidFill>
                <a:effectLst/>
                <a:latin typeface="+mn-lt"/>
                <a:ea typeface="+mn-ea"/>
                <a:cs typeface="+mn-cs"/>
              </a:rPr>
              <a:t>Compuritas</a:t>
            </a:r>
            <a:r>
              <a:rPr lang="en-US" sz="1200" b="0" i="0" u="none" strike="noStrike" kern="1200" dirty="0">
                <a:solidFill>
                  <a:schemeClr val="tx1"/>
                </a:solidFill>
                <a:effectLst/>
                <a:latin typeface="+mn-lt"/>
                <a:ea typeface="+mn-ea"/>
                <a:cs typeface="+mn-cs"/>
              </a:rPr>
              <a:t> </a:t>
            </a:r>
            <a:r>
              <a:rPr lang="th-TH" sz="1200" b="0" i="0" u="none" strike="noStrike" kern="1200" dirty="0">
                <a:solidFill>
                  <a:schemeClr val="tx1"/>
                </a:solidFill>
                <a:effectLst/>
                <a:latin typeface="+mn-lt"/>
                <a:ea typeface="+mn-ea"/>
                <a:cs typeface="+mn-cs"/>
              </a:rPr>
              <a:t>เป็นหนึ่งใน บริษัท แรกในออสเตรียที่เข้าร่วมการระดมทุน จากการมีส่วนร่วมในการแสดงและการระดมทุน </a:t>
            </a:r>
            <a:r>
              <a:rPr lang="en-US" sz="1200" b="0" i="0" u="none" strike="noStrike" kern="1200" dirty="0" err="1">
                <a:solidFill>
                  <a:schemeClr val="tx1"/>
                </a:solidFill>
                <a:effectLst/>
                <a:latin typeface="+mn-lt"/>
                <a:ea typeface="+mn-ea"/>
                <a:cs typeface="+mn-cs"/>
              </a:rPr>
              <a:t>Compuritas</a:t>
            </a:r>
            <a:r>
              <a:rPr lang="en-US" sz="1200" b="0" i="0" u="none" strike="noStrike" kern="1200" dirty="0">
                <a:solidFill>
                  <a:schemeClr val="tx1"/>
                </a:solidFill>
                <a:effectLst/>
                <a:latin typeface="+mn-lt"/>
                <a:ea typeface="+mn-ea"/>
                <a:cs typeface="+mn-cs"/>
              </a:rPr>
              <a:t> </a:t>
            </a:r>
            <a:r>
              <a:rPr lang="th-TH" sz="1200" b="0" i="0" u="none" strike="noStrike" kern="1200" dirty="0">
                <a:solidFill>
                  <a:schemeClr val="tx1"/>
                </a:solidFill>
                <a:effectLst/>
                <a:latin typeface="+mn-lt"/>
                <a:ea typeface="+mn-ea"/>
                <a:cs typeface="+mn-cs"/>
              </a:rPr>
              <a:t>มีทุนในการเปิดร้านแรกใน </a:t>
            </a:r>
            <a:r>
              <a:rPr lang="en-US" sz="1200" b="0" i="0" u="none" strike="noStrike" kern="1200" dirty="0">
                <a:solidFill>
                  <a:schemeClr val="tx1"/>
                </a:solidFill>
                <a:effectLst/>
                <a:latin typeface="+mn-lt"/>
                <a:ea typeface="+mn-ea"/>
                <a:cs typeface="+mn-cs"/>
              </a:rPr>
              <a:t>Graz</a:t>
            </a:r>
          </a:p>
          <a:p>
            <a:pPr rtl="0"/>
            <a:endParaRPr lang="en-US" b="0" dirty="0">
              <a:effectLst/>
            </a:endParaRPr>
          </a:p>
          <a:p>
            <a:br>
              <a:rPr lang="en-US" dirty="0"/>
            </a:b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32</a:t>
            </a:fld>
            <a:endParaRPr lang="de-AT"/>
          </a:p>
        </p:txBody>
      </p:sp>
    </p:spTree>
    <p:extLst>
      <p:ext uri="{BB962C8B-B14F-4D97-AF65-F5344CB8AC3E}">
        <p14:creationId xmlns:p14="http://schemas.microsoft.com/office/powerpoint/2010/main" val="3286294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sz="1200" kern="1200" dirty="0">
                <a:solidFill>
                  <a:schemeClr val="tx1"/>
                </a:solidFill>
                <a:effectLst/>
                <a:latin typeface="+mn-lt"/>
                <a:ea typeface="+mn-ea"/>
                <a:cs typeface="+mn-cs"/>
              </a:rPr>
              <a:t>แนวคิดทางธุรกิจเกิดขึ้นหลังจากที่ </a:t>
            </a:r>
            <a:r>
              <a:rPr lang="en-US" sz="1200" kern="1200" dirty="0" err="1">
                <a:solidFill>
                  <a:schemeClr val="tx1"/>
                </a:solidFill>
                <a:effectLst/>
                <a:latin typeface="+mn-lt"/>
                <a:ea typeface="+mn-ea"/>
                <a:cs typeface="+mn-cs"/>
              </a:rPr>
              <a:t>Rüdiger</a:t>
            </a:r>
            <a:r>
              <a:rPr lang="th-TH" sz="1200" kern="1200" dirty="0">
                <a:solidFill>
                  <a:schemeClr val="tx1"/>
                </a:solidFill>
                <a:effectLst/>
                <a:latin typeface="+mn-lt"/>
                <a:ea typeface="+mn-ea"/>
                <a:cs typeface="+mn-cs"/>
              </a:rPr>
              <a:t> อยู่ในบราซิลและได้รับการยอมรับว่าเด็กจำนวนมากถูกกีดกันจากโลกดิจิทัลและนอกจากนี้พวกเขาไม่สามารถเข้าถึงการศึกษาได้ซึ่งได้รับการผ่อนคลายผ่านอุปกรณ์ไอทีและโครงสร้างพื้นฐาน หลังจากกลับมาแล้ว </a:t>
            </a:r>
            <a:r>
              <a:rPr lang="en-US" sz="1200" kern="1200" dirty="0" err="1">
                <a:solidFill>
                  <a:schemeClr val="tx1"/>
                </a:solidFill>
                <a:effectLst/>
                <a:latin typeface="+mn-lt"/>
                <a:ea typeface="+mn-ea"/>
                <a:cs typeface="+mn-cs"/>
              </a:rPr>
              <a:t>Rüdiger</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ได้เริ่มค้นคว้าเกี่ยวกับสถานการณ์ในออสเตรียโดยตระหนักว่าปัญหาเดียวกันนี้ก็เกิดขึ้นในออสเตรีย เพื่อลดปัญหานี้ให้เหลือน้อยที่สุด </a:t>
            </a:r>
            <a:r>
              <a:rPr lang="en-US" sz="1200" kern="1200" dirty="0" err="1">
                <a:solidFill>
                  <a:schemeClr val="tx1"/>
                </a:solidFill>
                <a:effectLst/>
                <a:latin typeface="+mn-lt"/>
                <a:ea typeface="+mn-ea"/>
                <a:cs typeface="+mn-cs"/>
              </a:rPr>
              <a:t>Rüdiger</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จึงเริ่มตรวจสอบเส้นทางการใช้งานอุปกรณ์ฮาร์ดแวร์ไอทีของธุรกิจและสิ่งที่เขาพบคือพื้นฐานสำหรับรูปแบบธุรกิจของ </a:t>
            </a:r>
            <a:r>
              <a:rPr lang="en-US" sz="1200" kern="1200" dirty="0" err="1">
                <a:solidFill>
                  <a:schemeClr val="tx1"/>
                </a:solidFill>
                <a:effectLst/>
                <a:latin typeface="+mn-lt"/>
                <a:ea typeface="+mn-ea"/>
                <a:cs typeface="+mn-cs"/>
              </a:rPr>
              <a:t>Compuritas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th-TH" sz="1200" kern="1200" dirty="0">
                <a:solidFill>
                  <a:schemeClr val="tx1"/>
                </a:solidFill>
                <a:effectLst/>
                <a:latin typeface="+mn-lt"/>
                <a:ea typeface="+mn-ea"/>
                <a:cs typeface="+mn-cs"/>
              </a:rPr>
              <a:t>พันธกิจของ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โดยปกติแล้ว บริษัท ในออสเตรียจะใช้ฮาร์ดแวร์ที่มีคุณภาพสูงสุดเท่านั้น อุปกรณ์เหล่านี้โดดเด่นด้วยความทนทานระยะเวลาการรับประกันที่ยาวนานและประสิทธิภาพสูง</a:t>
            </a:r>
            <a:endParaRPr lang="en-US" sz="1200" kern="1200" dirty="0">
              <a:solidFill>
                <a:schemeClr val="tx1"/>
              </a:solidFill>
              <a:effectLst/>
              <a:latin typeface="+mn-lt"/>
              <a:ea typeface="+mn-ea"/>
              <a:cs typeface="+mn-cs"/>
            </a:endParaRPr>
          </a:p>
          <a:p>
            <a:r>
              <a:rPr lang="th-TH" sz="1200" kern="1200" dirty="0">
                <a:solidFill>
                  <a:schemeClr val="tx1"/>
                </a:solidFill>
                <a:effectLst/>
                <a:latin typeface="+mn-lt"/>
                <a:ea typeface="+mn-ea"/>
                <a:cs typeface="+mn-cs"/>
              </a:rPr>
              <a:t>หลังจาก </a:t>
            </a:r>
            <a:r>
              <a:rPr lang="en-US" sz="1200" kern="1200" dirty="0">
                <a:solidFill>
                  <a:schemeClr val="tx1"/>
                </a:solidFill>
                <a:effectLst/>
                <a:latin typeface="+mn-lt"/>
                <a:ea typeface="+mn-ea"/>
                <a:cs typeface="+mn-cs"/>
              </a:rPr>
              <a:t>3-5</a:t>
            </a:r>
            <a:r>
              <a:rPr lang="th-TH" sz="1200" kern="1200" dirty="0">
                <a:solidFill>
                  <a:schemeClr val="tx1"/>
                </a:solidFill>
                <a:effectLst/>
                <a:latin typeface="+mn-lt"/>
                <a:ea typeface="+mn-ea"/>
                <a:cs typeface="+mn-cs"/>
              </a:rPr>
              <a:t> ปีจะมีการแลกเปลี่ยนอุปกรณ์เหล่านี้เป็นประจำและโดยหลักการแล้วจะทำงานได้อย่างสมบูรณ์แบบนี่คือจุดที่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เข้ามา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เข้าครอบครองอุปกรณ์คุณภาพสูงเหล่านี้จาก บริษัท ต่างๆทำการทดสอบที่ครอบคลุมที่สุดตามมาตรฐานสากลด้วยอุปกรณ์เหล่านี้ลบข้อมูลทั้งหมดอย่างน่าเชื่อถือและตรวจสอบได้ จากนั้นจึงติดตั้งซอฟต์แวร์ล่าสุดปัญหาการขาดแคลนงบประมาณในโรงเรียนและชมรมไม่ใช่ความลับ อุปกรณ์คอมพิวเตอร์ใหม่มีราคาแพงและมักส่งผลให้มีอุปกรณ์ไม่เพียงพอและมีพนักงานสอนและเจ้าหน้าที่สนับสนุนด้านไอทีทำงานหนักเกินไป </a:t>
            </a:r>
            <a:endParaRPr lang="de-A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AT" sz="1200" kern="1200" dirty="0">
              <a:solidFill>
                <a:schemeClr val="tx1"/>
              </a:solidFill>
              <a:effectLst/>
              <a:latin typeface="+mn-lt"/>
              <a:ea typeface="+mn-ea"/>
              <a:cs typeface="+mn-cs"/>
            </a:endParaRPr>
          </a:p>
          <a:p>
            <a:r>
              <a:rPr lang="th-TH" sz="1200" kern="1200" dirty="0">
                <a:solidFill>
                  <a:schemeClr val="tx1"/>
                </a:solidFill>
                <a:effectLst/>
                <a:latin typeface="+mn-lt"/>
                <a:ea typeface="+mn-ea"/>
                <a:cs typeface="+mn-cs"/>
              </a:rPr>
              <a:t>ข้อเสนอที่ปรับเปลี่ยนเป็นรายบุคคลโซลูชันที่ออกแบบตามความต้องการและคำแนะนำที่ดีเป็นลักษณะเฉพาะของบริการของ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ระยะเวลาการรับประกันที่ยาวนานสำหรับอุปกรณ์ทั้งหมดทำให้เกิดความมั่นใจที่จำเป็น</a:t>
            </a:r>
          </a:p>
          <a:p>
            <a:r>
              <a:rPr lang="th-TH" sz="1200" kern="1200" dirty="0">
                <a:solidFill>
                  <a:schemeClr val="tx1"/>
                </a:solidFill>
                <a:effectLst/>
                <a:latin typeface="+mn-lt"/>
                <a:ea typeface="+mn-ea"/>
                <a:cs typeface="+mn-cs"/>
              </a:rPr>
              <a:t>ข้อดีของอุปกรณ์ตกแต่งใหม่คือคุณภาพและประสิทธิภาพในราคายุติธรรม หากมีการซื้ออุปกรณ์ตกแต่งใหม่ทรัพยากรจำนวนมหาศาลจะถูกบันทึกไว้และสามารถปกป้องสิ่งแวดล้อมได้</a:t>
            </a:r>
            <a:endParaRPr lang="en-US" sz="1200" kern="1200" dirty="0">
              <a:solidFill>
                <a:schemeClr val="tx1"/>
              </a:solidFill>
              <a:effectLst/>
              <a:latin typeface="+mn-lt"/>
              <a:ea typeface="+mn-ea"/>
              <a:cs typeface="+mn-cs"/>
            </a:endParaRPr>
          </a:p>
          <a:p>
            <a:r>
              <a:rPr lang="th-TH" sz="1200" kern="1200" dirty="0">
                <a:solidFill>
                  <a:schemeClr val="tx1"/>
                </a:solidFill>
                <a:effectLst/>
                <a:latin typeface="+mn-lt"/>
                <a:ea typeface="+mn-ea"/>
                <a:cs typeface="+mn-cs"/>
              </a:rPr>
              <a:t>ข้อเสนอและบริการของ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มีดังนี้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th-TH" sz="1200" kern="1200" dirty="0">
                <a:solidFill>
                  <a:schemeClr val="tx1"/>
                </a:solidFill>
                <a:effectLst/>
                <a:latin typeface="+mn-lt"/>
                <a:ea typeface="+mn-ea"/>
                <a:cs typeface="+mn-cs"/>
              </a:rPr>
              <a:t>การจัดการการเปิดตัวและการทำลายข้อมูลที่ได้รับการรับรอง -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เข้าควบคุมฮาร์ดแวร์ของ บริษัท ต่างๆและลบข้อมูลได้อย่างน่าเชื่อถือและตรวจสอบได้</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th-TH" sz="1200" kern="1200" dirty="0">
                <a:solidFill>
                  <a:schemeClr val="tx1"/>
                </a:solidFill>
                <a:effectLst/>
                <a:latin typeface="+mn-lt"/>
                <a:ea typeface="+mn-ea"/>
                <a:cs typeface="+mn-cs"/>
              </a:rPr>
              <a:t>โปรแกรมพนักงานสำหรับอุปกรณ์ไอที -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สนับสนุน บริษัท ต่างๆในการขายฮาร์ดแวร์ให้กับพนักงานและรับช่วงการจัดการทั้งหมดรวมถึงการทำลายข้อมูล</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th-TH" sz="1200" kern="1200" dirty="0">
                <a:solidFill>
                  <a:schemeClr val="tx1"/>
                </a:solidFill>
                <a:effectLst/>
                <a:latin typeface="+mn-lt"/>
                <a:ea typeface="+mn-ea"/>
                <a:cs typeface="+mn-cs"/>
              </a:rPr>
              <a:t>ข้อเสนอที่สามารถกำหนดค่าได้ - ไม่ว่าจะพร้อมใช้งานด้วยอิมเมจซอฟต์แวร์ที่ต้องการติดตั้งไว้ล่วงหน้าหรือว่างเปล่าอัพเกรดหน่วยความจำหรือฮาร์ดดิสก์ </a:t>
            </a:r>
            <a:r>
              <a:rPr lang="en-US" sz="1200" kern="1200" dirty="0">
                <a:solidFill>
                  <a:schemeClr val="tx1"/>
                </a:solidFill>
                <a:effectLst/>
                <a:latin typeface="+mn-lt"/>
                <a:ea typeface="+mn-ea"/>
                <a:cs typeface="+mn-cs"/>
              </a:rPr>
              <a:t>SSD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ปรับแต่งข้อเสนอตามความต้องการของกลุ่มเป้าหมาย</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th-TH" sz="1200" kern="1200" dirty="0">
                <a:solidFill>
                  <a:schemeClr val="tx1"/>
                </a:solidFill>
                <a:effectLst/>
                <a:latin typeface="+mn-lt"/>
                <a:ea typeface="+mn-ea"/>
                <a:cs typeface="+mn-cs"/>
              </a:rPr>
              <a:t>ปริมาณมาก -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มักจะมีรูปแบบเดียวกันจำนวนมากซึ่งช่วยให้กลุ่มเป้าหมายเช่นโรงเรียนสามารถจัดสถาบันของตนได้อย่างสม่ำเสมอเพื่อประหยัดความพยายามในการบริหาร</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th-TH" sz="1200" kern="1200" dirty="0">
                <a:solidFill>
                  <a:schemeClr val="tx1"/>
                </a:solidFill>
                <a:effectLst/>
                <a:latin typeface="+mn-lt"/>
                <a:ea typeface="+mn-ea"/>
                <a:cs typeface="+mn-cs"/>
              </a:rPr>
              <a:t>รับประกันคุณภาพ - ข้อเสนอมาตรฐานของ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คือการรับประกัน </a:t>
            </a:r>
            <a:r>
              <a:rPr lang="en-US" sz="1200" kern="1200" dirty="0">
                <a:solidFill>
                  <a:schemeClr val="tx1"/>
                </a:solidFill>
                <a:effectLst/>
                <a:latin typeface="+mn-lt"/>
                <a:ea typeface="+mn-ea"/>
                <a:cs typeface="+mn-cs"/>
              </a:rPr>
              <a:t>24 </a:t>
            </a:r>
            <a:r>
              <a:rPr lang="th-TH" sz="1200" kern="1200" dirty="0">
                <a:solidFill>
                  <a:schemeClr val="tx1"/>
                </a:solidFill>
                <a:effectLst/>
                <a:latin typeface="+mn-lt"/>
                <a:ea typeface="+mn-ea"/>
                <a:cs typeface="+mn-cs"/>
              </a:rPr>
              <a:t>เดือนโดยตรงกับ บริษัท เอง นอกจากนี้ยังสามารถรับประกันได้นานขึ้นโดยมีค่าใช้จ่ายเพิ่มเติม</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th-TH" sz="1200" kern="1200" dirty="0">
                <a:solidFill>
                  <a:schemeClr val="tx1"/>
                </a:solidFill>
                <a:effectLst/>
                <a:latin typeface="+mn-lt"/>
                <a:ea typeface="+mn-ea"/>
                <a:cs typeface="+mn-cs"/>
              </a:rPr>
              <a:t>ช้อปปิ้งสะดวก - ช้อปปิ้งสะดวกในพอร์ทัลโปรดของ บริษัท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ดูแลส่วนที่เหลือเนื่องจากจัดส่งฟรีทั่วประเทศออสเตรียเมื่อสั่งซื้อผ่านเว็บช็อป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พอร์ทัล </a:t>
            </a:r>
            <a:r>
              <a:rPr lang="en-US" sz="1200" kern="1200" dirty="0">
                <a:solidFill>
                  <a:schemeClr val="tx1"/>
                </a:solidFill>
                <a:effectLst/>
                <a:latin typeface="+mn-lt"/>
                <a:ea typeface="+mn-ea"/>
                <a:cs typeface="+mn-cs"/>
              </a:rPr>
              <a:t>BBG </a:t>
            </a:r>
            <a:r>
              <a:rPr lang="th-TH" sz="1200" kern="1200" dirty="0">
                <a:solidFill>
                  <a:schemeClr val="tx1"/>
                </a:solidFill>
                <a:effectLst/>
                <a:latin typeface="+mn-lt"/>
                <a:ea typeface="+mn-ea"/>
                <a:cs typeface="+mn-cs"/>
              </a:rPr>
              <a:t>หรือ </a:t>
            </a:r>
            <a:r>
              <a:rPr lang="en-US" sz="1200" kern="1200" dirty="0">
                <a:solidFill>
                  <a:schemeClr val="tx1"/>
                </a:solidFill>
                <a:effectLst/>
                <a:latin typeface="+mn-lt"/>
                <a:ea typeface="+mn-ea"/>
                <a:cs typeface="+mn-cs"/>
              </a:rPr>
              <a:t>Stifter-helfen.at</a:t>
            </a:r>
          </a:p>
          <a:p>
            <a:pPr marL="0" indent="0">
              <a:buFont typeface="Arial" panose="020B0604020202020204" pitchFamily="34" charset="0"/>
              <a:buNone/>
            </a:pPr>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33</a:t>
            </a:fld>
            <a:endParaRPr lang="de-AT"/>
          </a:p>
        </p:txBody>
      </p:sp>
    </p:spTree>
    <p:extLst>
      <p:ext uri="{BB962C8B-B14F-4D97-AF65-F5344CB8AC3E}">
        <p14:creationId xmlns:p14="http://schemas.microsoft.com/office/powerpoint/2010/main" val="1877137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sz="1200" kern="1200" dirty="0">
                <a:solidFill>
                  <a:schemeClr val="tx1"/>
                </a:solidFill>
                <a:effectLst/>
                <a:latin typeface="+mn-lt"/>
                <a:ea typeface="+mn-ea"/>
                <a:cs typeface="+mn-cs"/>
              </a:rPr>
              <a:t>ผู้รับผลประโยชน์ของ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คือลูกค้าของพวกเขาเช่นกัน ในด้านหนึ่ง บริษัท ที่ขายอุปกรณ์ฮาร์ดแวร์คือลูกค้าและผู้รับผลประโยชน์จากบริการที่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นำเสนอสำหรับกลุ่มเป้าหมายนี้ ในอีกด้านหนึ่งผู้ให้บริการด้านการศึกษาเช่นโรงเรียนสโมสรสมาคมและบุคคลส่วนตัวยังเป็นลูกค้าและผู้รับผลประโยชน์เนื่องจากผลิตภัณฑ์ที่ได้รับการปรับปรุงใหม่ของ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สามารถซื้อได้ในราคาถูกกว่าในร้านค้าทั่วไปถึง </a:t>
            </a:r>
            <a:r>
              <a:rPr lang="en-US" sz="1200" kern="1200" dirty="0">
                <a:solidFill>
                  <a:schemeClr val="tx1"/>
                </a:solidFill>
                <a:effectLst/>
                <a:latin typeface="+mn-lt"/>
                <a:ea typeface="+mn-ea"/>
                <a:cs typeface="+mn-cs"/>
              </a:rPr>
              <a:t>70% </a:t>
            </a:r>
            <a:r>
              <a:rPr lang="th-TH" sz="1200" kern="1200" dirty="0">
                <a:solidFill>
                  <a:schemeClr val="tx1"/>
                </a:solidFill>
                <a:effectLst/>
                <a:latin typeface="+mn-lt"/>
                <a:ea typeface="+mn-ea"/>
                <a:cs typeface="+mn-cs"/>
              </a:rPr>
              <a:t>ซึ่งมีการจำหน่ายอุปกรณ์ใหม่อย่างชัดเจน นอกจากนั้นลูกค้ายังได้รับบริการชั้นหนึ่งและผลิตภัณฑ์ตกแต่งใหม่คุณภาพสูง นี่คือจุดที่มูลค่าของฐานลูกค้าอยู่</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th-TH" sz="1200" kern="1200" dirty="0">
                <a:solidFill>
                  <a:schemeClr val="tx1"/>
                </a:solidFill>
                <a:effectLst/>
                <a:latin typeface="+mn-lt"/>
                <a:ea typeface="+mn-ea"/>
                <a:cs typeface="+mn-cs"/>
              </a:rPr>
              <a:t>คุณค่าของ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สามารถมองเห็นได้ในการขยายวงจรชีวิตของฮาร์ดแวร์คอมพิวเตอร์ดังนั้นจึงช่วยลดขยะไฟฟ้าและรับประกันการเข้าถึงฮาร์ดแวร์ไอที โดยทั่วไปแนวคิดดังกล่าวประสบความสำเร็จแล้วในประเทศอื่น ๆ ทั่วโลก แต่ในออสเตรียสามารถมองเห็นได้อย่างแน่นอนว่าเป็นแนวทางใหม่เนื่องจากการรับรู้และการยอมรับในผลิตภัณฑ์ที่ได้รับการตกแต่งใหม่อย่างจำกัด</a:t>
            </a:r>
            <a:endParaRPr lang="en-US" sz="1200" kern="1200" dirty="0">
              <a:solidFill>
                <a:schemeClr val="tx1"/>
              </a:solidFill>
              <a:effectLst/>
              <a:latin typeface="+mn-lt"/>
              <a:ea typeface="+mn-ea"/>
              <a:cs typeface="+mn-cs"/>
            </a:endParaRPr>
          </a:p>
          <a:p>
            <a:r>
              <a:rPr lang="th-TH" sz="1200" kern="1200" dirty="0">
                <a:solidFill>
                  <a:schemeClr val="tx1"/>
                </a:solidFill>
                <a:effectLst/>
                <a:latin typeface="+mn-lt"/>
                <a:ea typeface="+mn-ea"/>
                <a:cs typeface="+mn-cs"/>
              </a:rPr>
              <a:t>แหล่งรายได้หลักสำหรับ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คือการขายอุปกรณ์ที่ได้รับการตกแต่งใหม่ให้กับกลุ่มเป้าหมายต่างๆและบริการที่เสนอให้กับ บริษัท ต่างๆที่ต้องการขายอุปกรณ์ฮาร์ดแวร์ที่ "ล้าสมัย" นี่คือส่วนที่ทำกำไรในรูปแบบธุรกิจเพื่อสังคมของพวกเขาที่ทำให้มั่นใจได้ว่าจะถึงจุดคุ้มทุนเมื่อสิ้นปีบัญชีแต่ละปีซึ่งหมายความว่าพวกเขากำลังดำเนินการตามรูปแบบธุรกิจที่ยั่งยืนซึ่งทำให้พวกเขามีอิสระทางการเงิน</a:t>
            </a:r>
            <a:endParaRPr lang="en-US" sz="1200" kern="1200" dirty="0">
              <a:solidFill>
                <a:schemeClr val="tx1"/>
              </a:solidFill>
              <a:effectLst/>
              <a:latin typeface="+mn-lt"/>
              <a:ea typeface="+mn-ea"/>
              <a:cs typeface="+mn-cs"/>
            </a:endParaRPr>
          </a:p>
          <a:p>
            <a:r>
              <a:rPr lang="th-TH" sz="1200" kern="1200" dirty="0">
                <a:solidFill>
                  <a:schemeClr val="tx1"/>
                </a:solidFill>
                <a:effectLst/>
                <a:latin typeface="+mn-lt"/>
                <a:ea typeface="+mn-ea"/>
                <a:cs typeface="+mn-cs"/>
              </a:rPr>
              <a:t>นอกจากนี้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ยังพยายามหาทุนจากแหล่งเงินทุนต่างๆเพื่อเพิ่มขีดความสามารถทางธุรกิจของพวกเขา แต่จนถึงขณะนี้ยังไม่มีการได้รับเงินช่วยเหลือระยะยาว เนื่องจากพวกเขาจัดว่าตนเองเป็นธุรกิจเพื่อสังคมไม่ใช่เป็น บริษัท ทางเศรษฐกิจสังคมซึ่งจะเน้นการจ้างงานคนเป็นหลักและไม่มุ่งเน้นการสร้างผลกำไรที่จะส่งผลกระทบต่อปัญหาสังคม</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h-TH" sz="1200" kern="1200" dirty="0">
                <a:solidFill>
                  <a:schemeClr val="tx1"/>
                </a:solidFill>
                <a:effectLst/>
                <a:latin typeface="+mn-lt"/>
                <a:ea typeface="+mn-ea"/>
                <a:cs typeface="+mn-cs"/>
              </a:rPr>
              <a:t>นอกจากนี้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ยังร่วมมืออย่างใกล้ชิดกับกระทรวงสิ่งแวดล้อมและศูนย์การศึกษาด้านสิ่งแวดล้อมในโครงการที่พวกเขาพยายามมีส่วนร่วมและ / หรือให้ข้อมูลในหัวข้อต่างๆเช่นอุปกรณ์ที่ใช้ซ้ำได้ ปัจจุบัน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มีส่วนร่วมในการริเริ่มของกระทรวงศึกษาธิการซึ่งพยายามให้นักเรียนเข้าถึงฮาร์ดแวร์ไอทีเพื่อปรับปรุงการเข้าถึงการศึกษา (ออนไลน์) </a:t>
            </a:r>
          </a:p>
          <a:p>
            <a:pPr marL="0" marR="0" lvl="0" indent="0" algn="l" defTabSz="914400" rtl="0" eaLnBrk="1" fontAlgn="auto" latinLnBrk="0" hangingPunct="1">
              <a:lnSpc>
                <a:spcPct val="100000"/>
              </a:lnSpc>
              <a:spcBef>
                <a:spcPts val="0"/>
              </a:spcBef>
              <a:spcAft>
                <a:spcPts val="0"/>
              </a:spcAft>
              <a:buClrTx/>
              <a:buSzTx/>
              <a:buFontTx/>
              <a:buNone/>
              <a:tabLst/>
              <a:defRPr/>
            </a:pPr>
            <a:r>
              <a:rPr lang="th-TH" sz="1200" kern="1200" dirty="0">
                <a:solidFill>
                  <a:schemeClr val="tx1"/>
                </a:solidFill>
                <a:effectLst/>
                <a:latin typeface="+mn-lt"/>
                <a:ea typeface="+mn-ea"/>
                <a:cs typeface="+mn-cs"/>
              </a:rPr>
              <a:t>ความคิดริเริ่มนี้เกิดขึ้นเนื่องจากวิกฤตการณ์โควิด -</a:t>
            </a:r>
            <a:r>
              <a:rPr lang="en-US" sz="1200" kern="1200" dirty="0">
                <a:solidFill>
                  <a:schemeClr val="tx1"/>
                </a:solidFill>
                <a:effectLst/>
                <a:latin typeface="+mn-lt"/>
                <a:ea typeface="+mn-ea"/>
                <a:cs typeface="+mn-cs"/>
              </a:rPr>
              <a:t>19</a:t>
            </a:r>
          </a:p>
          <a:p>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34</a:t>
            </a:fld>
            <a:endParaRPr lang="de-AT"/>
          </a:p>
        </p:txBody>
      </p:sp>
    </p:spTree>
    <p:extLst>
      <p:ext uri="{BB962C8B-B14F-4D97-AF65-F5344CB8AC3E}">
        <p14:creationId xmlns:p14="http://schemas.microsoft.com/office/powerpoint/2010/main" val="3478665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sz="1200" kern="1200" dirty="0">
                <a:solidFill>
                  <a:schemeClr val="tx1"/>
                </a:solidFill>
                <a:effectLst/>
                <a:latin typeface="+mn-lt"/>
                <a:ea typeface="+mn-ea"/>
                <a:cs typeface="+mn-cs"/>
              </a:rPr>
              <a:t>ผลกระทบของ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คือระบบนิเวศทางสังคมเนื่องจาก บริษัท มีเป้าหมายเพื่อเพิ่มการเข้าถึงการศึกษาและเพื่อสร้างความตระหนักในหัวข้ออุปกรณ์ที่ได้รับการตกแต่งใหม่เพื่อเป็นทางเลือกใหม่ในการสนับสนุนการจัดการอย่างมีความรับผิดชอบด้วยทรัพยากรที่มีอยู่บนโลกใบนี้</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ปฏิบัติตามมาตรฐานการรายงานทางสังคมเพื่อวัด / ติดตามผลกระทบ เนื่องจากมาตรฐานการรายงานเหล่านี้ค่อนข้างครอบคลุมจึงต้องมีชั่วโมงการทำงานหลายชั่วโมงในการรายงาน ดังนั้นความลึกของการรายงานจึงขึ้นอยู่กับชั่วโมงการทำงานที่มีอยู่ ถึงกระนั้นการวัด / ติดตามผลกระทบที่เกิดขึ้นมีความสำคัญต่อ บริษัท ดังนั้นจึงมีการจัดทำรายงานประจำปี ตัวบ่งชี้หนึ่งที่ใช้ในการวัดผลกระทบ ได้แก่ ค่า </a:t>
            </a:r>
            <a:r>
              <a:rPr lang="en-US" sz="1200" kern="1200" dirty="0">
                <a:solidFill>
                  <a:schemeClr val="tx1"/>
                </a:solidFill>
                <a:effectLst/>
                <a:latin typeface="+mn-lt"/>
                <a:ea typeface="+mn-ea"/>
                <a:cs typeface="+mn-cs"/>
              </a:rPr>
              <a:t>CO2 </a:t>
            </a:r>
            <a:r>
              <a:rPr lang="th-TH" sz="1200" kern="1200" dirty="0">
                <a:solidFill>
                  <a:schemeClr val="tx1"/>
                </a:solidFill>
                <a:effectLst/>
                <a:latin typeface="+mn-lt"/>
                <a:ea typeface="+mn-ea"/>
                <a:cs typeface="+mn-cs"/>
              </a:rPr>
              <a:t>ด้วยข้อมูลนี้พวกเขาสามารถคำนวณได้ว่าพวกเขาลด </a:t>
            </a:r>
            <a:r>
              <a:rPr lang="en-US" sz="1200" kern="1200" dirty="0">
                <a:solidFill>
                  <a:schemeClr val="tx1"/>
                </a:solidFill>
                <a:effectLst/>
                <a:latin typeface="+mn-lt"/>
                <a:ea typeface="+mn-ea"/>
                <a:cs typeface="+mn-cs"/>
              </a:rPr>
              <a:t>CO2 </a:t>
            </a:r>
            <a:r>
              <a:rPr lang="th-TH" sz="1200" kern="1200" dirty="0">
                <a:solidFill>
                  <a:schemeClr val="tx1"/>
                </a:solidFill>
                <a:effectLst/>
                <a:latin typeface="+mn-lt"/>
                <a:ea typeface="+mn-ea"/>
                <a:cs typeface="+mn-cs"/>
              </a:rPr>
              <a:t>ไปแล้วเท่าใดกับผลิตภัณฑ์หรือการลงทุนแต่ละอย่าง การคำนวณทั้งหมดทำตามมาตรฐานการรายงานทางสังคมและมีการเผยแพร่ในรายงานประจำปีขึ้นอยู่กับว่าพวกเขามีเวลาและทรัพยากรในการเผยแพร่สิ่งนั้นหรือไม่</a:t>
            </a:r>
            <a:endParaRPr lang="en-US" sz="1200" kern="1200" dirty="0">
              <a:solidFill>
                <a:schemeClr val="tx1"/>
              </a:solidFill>
              <a:effectLst/>
              <a:latin typeface="+mn-lt"/>
              <a:ea typeface="+mn-ea"/>
              <a:cs typeface="+mn-cs"/>
            </a:endParaRPr>
          </a:p>
          <a:p>
            <a:r>
              <a:rPr lang="th-TH" sz="1200" kern="1200" dirty="0">
                <a:solidFill>
                  <a:schemeClr val="tx1"/>
                </a:solidFill>
                <a:effectLst/>
                <a:latin typeface="+mn-lt"/>
                <a:ea typeface="+mn-ea"/>
                <a:cs typeface="+mn-cs"/>
              </a:rPr>
              <a:t>ในทางเดียวกัน คอมพิวเตอร์ที่ได้รับการปรับปรุงใหม่แต่ละเครื่องจะประหยัดสารเคมีได้ถึง </a:t>
            </a:r>
            <a:r>
              <a:rPr lang="en-US" sz="1200" kern="1200" dirty="0">
                <a:solidFill>
                  <a:schemeClr val="tx1"/>
                </a:solidFill>
                <a:effectLst/>
                <a:latin typeface="+mn-lt"/>
                <a:ea typeface="+mn-ea"/>
                <a:cs typeface="+mn-cs"/>
              </a:rPr>
              <a:t>11 </a:t>
            </a:r>
            <a:r>
              <a:rPr lang="th-TH" sz="1200" kern="1200" dirty="0">
                <a:solidFill>
                  <a:schemeClr val="tx1"/>
                </a:solidFill>
                <a:effectLst/>
                <a:latin typeface="+mn-lt"/>
                <a:ea typeface="+mn-ea"/>
                <a:cs typeface="+mn-cs"/>
              </a:rPr>
              <a:t>กก. เชื้อเพลิงฟอสซิล </a:t>
            </a:r>
            <a:r>
              <a:rPr lang="en-US" sz="1200" kern="1200" dirty="0">
                <a:solidFill>
                  <a:schemeClr val="tx1"/>
                </a:solidFill>
                <a:effectLst/>
                <a:latin typeface="+mn-lt"/>
                <a:ea typeface="+mn-ea"/>
                <a:cs typeface="+mn-cs"/>
              </a:rPr>
              <a:t>120 </a:t>
            </a:r>
            <a:r>
              <a:rPr lang="th-TH" sz="1200" kern="1200" dirty="0">
                <a:solidFill>
                  <a:schemeClr val="tx1"/>
                </a:solidFill>
                <a:effectLst/>
                <a:latin typeface="+mn-lt"/>
                <a:ea typeface="+mn-ea"/>
                <a:cs typeface="+mn-cs"/>
              </a:rPr>
              <a:t>กก. น้ำ </a:t>
            </a:r>
            <a:r>
              <a:rPr lang="en-US" sz="1200" kern="1200" dirty="0">
                <a:solidFill>
                  <a:schemeClr val="tx1"/>
                </a:solidFill>
                <a:effectLst/>
                <a:latin typeface="+mn-lt"/>
                <a:ea typeface="+mn-ea"/>
                <a:cs typeface="+mn-cs"/>
              </a:rPr>
              <a:t>750 </a:t>
            </a:r>
            <a:r>
              <a:rPr lang="th-TH" sz="1200" kern="1200" dirty="0">
                <a:solidFill>
                  <a:schemeClr val="tx1"/>
                </a:solidFill>
                <a:effectLst/>
                <a:latin typeface="+mn-lt"/>
                <a:ea typeface="+mn-ea"/>
                <a:cs typeface="+mn-cs"/>
              </a:rPr>
              <a:t>ลิตรและการปล่อย </a:t>
            </a:r>
            <a:r>
              <a:rPr lang="en-US" sz="1200" kern="1200" dirty="0">
                <a:solidFill>
                  <a:schemeClr val="tx1"/>
                </a:solidFill>
                <a:effectLst/>
                <a:latin typeface="+mn-lt"/>
                <a:ea typeface="+mn-ea"/>
                <a:cs typeface="+mn-cs"/>
              </a:rPr>
              <a:t>CO2 550 </a:t>
            </a:r>
            <a:r>
              <a:rPr lang="th-TH" sz="1200" kern="1200" dirty="0">
                <a:solidFill>
                  <a:schemeClr val="tx1"/>
                </a:solidFill>
                <a:effectLst/>
                <a:latin typeface="+mn-lt"/>
                <a:ea typeface="+mn-ea"/>
                <a:cs typeface="+mn-cs"/>
              </a:rPr>
              <a:t>กก. เมื่อเทียบกับการผลิตอุปกรณ์ใหม่</a:t>
            </a:r>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35</a:t>
            </a:fld>
            <a:endParaRPr lang="de-AT"/>
          </a:p>
        </p:txBody>
      </p:sp>
    </p:spTree>
    <p:extLst>
      <p:ext uri="{BB962C8B-B14F-4D97-AF65-F5344CB8AC3E}">
        <p14:creationId xmlns:p14="http://schemas.microsoft.com/office/powerpoint/2010/main" val="2652917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sz="1200" kern="1200" dirty="0">
                <a:solidFill>
                  <a:schemeClr val="tx1"/>
                </a:solidFill>
                <a:effectLst/>
                <a:latin typeface="+mn-lt"/>
                <a:ea typeface="+mn-ea"/>
                <a:cs typeface="+mn-cs"/>
              </a:rPr>
              <a:t>ในปีพศ. </a:t>
            </a:r>
            <a:r>
              <a:rPr lang="en-US" sz="1200" kern="1200" dirty="0">
                <a:solidFill>
                  <a:schemeClr val="tx1"/>
                </a:solidFill>
                <a:effectLst/>
                <a:latin typeface="+mn-lt"/>
                <a:ea typeface="+mn-ea"/>
                <a:cs typeface="+mn-cs"/>
              </a:rPr>
              <a:t>2556 </a:t>
            </a:r>
            <a:r>
              <a:rPr lang="th-TH" sz="1200" kern="1200" dirty="0">
                <a:solidFill>
                  <a:schemeClr val="tx1"/>
                </a:solidFill>
                <a:effectLst/>
                <a:latin typeface="+mn-lt"/>
                <a:ea typeface="+mn-ea"/>
                <a:cs typeface="+mn-cs"/>
              </a:rPr>
              <a:t>บริษัท ได้ปรับโครงสร้างทางกฎหมายและเพิ่มจำนวนบริการ บริษัท เริ่มต้นด้วยการประชุมเชิงปฏิบัติการและค่อยๆเติบโตขึ้นโดยมีร้านค้าปลีกและโรงงานผลิตของตัวเอง วันนี้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ส่งออกผลิตภัณฑ์ไปยัง </a:t>
            </a:r>
            <a:r>
              <a:rPr lang="en-US" sz="1200" kern="1200" dirty="0">
                <a:solidFill>
                  <a:schemeClr val="tx1"/>
                </a:solidFill>
                <a:effectLst/>
                <a:latin typeface="+mn-lt"/>
                <a:ea typeface="+mn-ea"/>
                <a:cs typeface="+mn-cs"/>
              </a:rPr>
              <a:t>3 </a:t>
            </a:r>
            <a:r>
              <a:rPr lang="th-TH" sz="1200" kern="1200" dirty="0">
                <a:solidFill>
                  <a:schemeClr val="tx1"/>
                </a:solidFill>
                <a:effectLst/>
                <a:latin typeface="+mn-lt"/>
                <a:ea typeface="+mn-ea"/>
                <a:cs typeface="+mn-cs"/>
              </a:rPr>
              <a:t>ประเทศ ได้แก่ สาธารณรัฐเช็กเยอรมนีและอิตาลีในขณะที่อิตาลีอยู่ในช่วงทดลองใช้งานในขณะนี้</a:t>
            </a:r>
            <a:endParaRPr lang="en-US" sz="1200" kern="1200" dirty="0">
              <a:solidFill>
                <a:schemeClr val="tx1"/>
              </a:solidFill>
              <a:effectLst/>
              <a:latin typeface="+mn-lt"/>
              <a:ea typeface="+mn-ea"/>
              <a:cs typeface="+mn-cs"/>
            </a:endParaRPr>
          </a:p>
          <a:p>
            <a:r>
              <a:rPr lang="th-TH" sz="1200" kern="1200" dirty="0">
                <a:solidFill>
                  <a:schemeClr val="tx1"/>
                </a:solidFill>
                <a:effectLst/>
                <a:latin typeface="+mn-lt"/>
                <a:ea typeface="+mn-ea"/>
                <a:cs typeface="+mn-cs"/>
              </a:rPr>
              <a:t>พันธมิตรที่สำคัญของพวกเขาตามรูปแบบธุรกิจและได้อธิบายไปแล้วก่อนหน้านี้คือ บริษัท และองค์กรต่างๆที่ต่ออายุฮาร์ดแวร์ / อุปกรณ์ไอทีเป็นประจำและในทางกลับกันองค์กรด้านการศึกษาเช่นโรงเรียนสมาคมและชมรมตลอดจนบุคคลใน ความต้องการอุปกรณ์ไอทีที่มีทรัพยากรทางการเงิน จำกัด</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th-TH" sz="1200" kern="1200" dirty="0">
                <a:solidFill>
                  <a:schemeClr val="tx1"/>
                </a:solidFill>
                <a:effectLst/>
                <a:latin typeface="+mn-lt"/>
                <a:ea typeface="+mn-ea"/>
                <a:cs typeface="+mn-cs"/>
              </a:rPr>
              <a:t>ข้อผิดพลาดประการหนึ่งของ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คือการเข้าหาตลาด ในช่วงแรกพวกเขาให้ความสำคัญกับผลกระทบทางสังคมและระบบนิเวศมากเกินไปและไม่ได้อยู่ที่ธุรกิจที่ยั่งยืน ในไม่ช้าพวกเขาก็ได้เรียนรู้ว่าการตลาดแบบ </a:t>
            </a:r>
            <a:r>
              <a:rPr lang="en-US" sz="1200" kern="1200" dirty="0">
                <a:solidFill>
                  <a:schemeClr val="tx1"/>
                </a:solidFill>
                <a:effectLst/>
                <a:latin typeface="+mn-lt"/>
                <a:ea typeface="+mn-ea"/>
                <a:cs typeface="+mn-cs"/>
              </a:rPr>
              <a:t>B2B </a:t>
            </a:r>
            <a:r>
              <a:rPr lang="th-TH" sz="1200" kern="1200" dirty="0">
                <a:solidFill>
                  <a:schemeClr val="tx1"/>
                </a:solidFill>
                <a:effectLst/>
                <a:latin typeface="+mn-lt"/>
                <a:ea typeface="+mn-ea"/>
                <a:cs typeface="+mn-cs"/>
              </a:rPr>
              <a:t>มีความสำคัญต่อความสำเร็จในอนาคตและปรับแนวทางของพวกเขา พวกเขายังทำผิดพลาดในกระบวนการจ้างพนักงานและไม่ได้ลงทุนอย่างชาญฉลาดในด้านนี้ พวกเขาลงทุนมากในการฝึกอบรมและการศึกษาของพนักงานหลายคน แต่พนักงานที่ผ่านการฝึกอบรมไม่เคยอยู่ใน บริษัท เป็นเวลานานซึ่งนำไปสู่การสูญเสียทรัพยากร จากนั้นพวกเขาได้เรียนรู้จากความผิดพลาดนี้และตอนนี้จ้างเด็กฝึกงานซึ่งพิสูจน์แล้วว่าเป็นกลยุทธ์ที่ประสบความสำเร็จ</a:t>
            </a:r>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ติดต่อคู่ค้าที่มีศักยภาพส่วนใหญ่ผ่านการซื้อกิจการเย็นผ่านทางโทรศัพท์และอีเมล แต่ยังมีเหตุการณ์สำคัญสำหรับ บริษัท โดยเฉพาะอย่างยิ่งสำหรับการสร้างเครือข่ายและเพิ่มการรับรู้ จากการเพิ่มขึ้นของการรับรู้ในกลุ่มเป้าหมายและคุณภาพของบริการ / ผลิตภัณฑ์ที่นำเสนอชื่อเสียงของ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เพิ่มขึ้นอย่างต่อเนื่อง</a:t>
            </a:r>
            <a:endParaRPr lang="en-US"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36</a:t>
            </a:fld>
            <a:endParaRPr lang="de-AT"/>
          </a:p>
        </p:txBody>
      </p:sp>
    </p:spTree>
    <p:extLst>
      <p:ext uri="{BB962C8B-B14F-4D97-AF65-F5344CB8AC3E}">
        <p14:creationId xmlns:p14="http://schemas.microsoft.com/office/powerpoint/2010/main" val="37147058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th-TH" sz="1200" kern="1200" dirty="0">
                <a:solidFill>
                  <a:schemeClr val="tx1"/>
                </a:solidFill>
                <a:effectLst/>
                <a:latin typeface="+mn-lt"/>
                <a:ea typeface="+mn-ea"/>
                <a:cs typeface="+mn-cs"/>
              </a:rPr>
              <a:t>โดยทั่วไปต้องกล่าวว่าเมื่อผ่านวิกฤตโควิด -</a:t>
            </a:r>
            <a:r>
              <a:rPr lang="en-US" sz="1200" kern="1200" dirty="0">
                <a:solidFill>
                  <a:schemeClr val="tx1"/>
                </a:solidFill>
                <a:effectLst/>
                <a:latin typeface="+mn-lt"/>
                <a:ea typeface="+mn-ea"/>
                <a:cs typeface="+mn-cs"/>
              </a:rPr>
              <a:t>19 </a:t>
            </a:r>
            <a:r>
              <a:rPr lang="th-TH" sz="1200" kern="1200" dirty="0">
                <a:solidFill>
                  <a:schemeClr val="tx1"/>
                </a:solidFill>
                <a:effectLst/>
                <a:latin typeface="+mn-lt"/>
                <a:ea typeface="+mn-ea"/>
                <a:cs typeface="+mn-cs"/>
              </a:rPr>
              <a:t>และความต้องการที่เกิดขึ้นอย่างรวดเร็วในการปิดช่องว่างดิจิทัลเพื่อเข้าถึงการศึกษา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สามารถเสริมสร้างจุดยืนและเพิ่มความตระหนักถึงปัญหาที่ชัดเจนในหมู่นักเรียนชาวออสเตรีย ด้วยความร่วมมือกับ </a:t>
            </a:r>
            <a:r>
              <a:rPr lang="en-US" sz="1200" kern="1200" dirty="0">
                <a:solidFill>
                  <a:schemeClr val="tx1"/>
                </a:solidFill>
                <a:effectLst/>
                <a:latin typeface="+mn-lt"/>
                <a:ea typeface="+mn-ea"/>
                <a:cs typeface="+mn-cs"/>
              </a:rPr>
              <a:t>Teach for Austria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สามารถจัดหาเด็ก ๆ ที่ไม่มีคอมพิวเตอร์ที่บ้านดังนั้นจึงไม่สามารถเข้าร่วมการบรรยายออนไลน์ได้ ด้วยแคมเปญนี้พวกเขาสามารถเติมเต็มแนวคิดหลักในการลดช่องว่างดิจิทัลในออสเตรียนอกจากนี้เนื่องจากสถานการณ์นี้ผลิตภัณฑ์ของ </a:t>
            </a:r>
            <a:r>
              <a:rPr lang="en-US" sz="1200" kern="1200" dirty="0" err="1">
                <a:solidFill>
                  <a:schemeClr val="tx1"/>
                </a:solidFill>
                <a:effectLst/>
                <a:latin typeface="+mn-lt"/>
                <a:ea typeface="+mn-ea"/>
                <a:cs typeface="+mn-cs"/>
              </a:rPr>
              <a:t>Compuritas</a:t>
            </a:r>
            <a:r>
              <a:rPr lang="en-US" sz="1200" kern="1200" dirty="0">
                <a:solidFill>
                  <a:schemeClr val="tx1"/>
                </a:solidFill>
                <a:effectLst/>
                <a:latin typeface="+mn-lt"/>
                <a:ea typeface="+mn-ea"/>
                <a:cs typeface="+mn-cs"/>
              </a:rPr>
              <a:t> </a:t>
            </a:r>
            <a:r>
              <a:rPr lang="th-TH" sz="1200" kern="1200" dirty="0">
                <a:solidFill>
                  <a:schemeClr val="tx1"/>
                </a:solidFill>
                <a:effectLst/>
                <a:latin typeface="+mn-lt"/>
                <a:ea typeface="+mn-ea"/>
                <a:cs typeface="+mn-cs"/>
              </a:rPr>
              <a:t>จึงถูกเรียกร้องมากขึ้นกว่าเดิม นอกจากนี้ยังช่วยให้ บริษัท สามารถดำเนินธุรกิจทางออนไลน์ต่อไปได้และยังมีการผลิตในสำนักงานใหญ่ซึ่งจำเป็นต้องมีมาตรการรักษาความปลอดภัยเนื่องจากผลิตภัณฑ์มีความต้องการในปริมาณมาก</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Foliennummernplatzhalter 3"/>
          <p:cNvSpPr>
            <a:spLocks noGrp="1"/>
          </p:cNvSpPr>
          <p:nvPr>
            <p:ph type="sldNum" sz="quarter" idx="10"/>
          </p:nvPr>
        </p:nvSpPr>
        <p:spPr/>
        <p:txBody>
          <a:bodyPr/>
          <a:lstStyle/>
          <a:p>
            <a:fld id="{BB7AA7FF-9A7B-4AD7-92E8-770655D940E1}" type="slidenum">
              <a:rPr lang="de-AT" smtClean="0"/>
              <a:t>37</a:t>
            </a:fld>
            <a:endParaRPr lang="de-AT"/>
          </a:p>
        </p:txBody>
      </p:sp>
    </p:spTree>
    <p:extLst>
      <p:ext uri="{BB962C8B-B14F-4D97-AF65-F5344CB8AC3E}">
        <p14:creationId xmlns:p14="http://schemas.microsoft.com/office/powerpoint/2010/main" val="2380135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Questions?</a:t>
            </a:r>
          </a:p>
        </p:txBody>
      </p:sp>
      <p:sp>
        <p:nvSpPr>
          <p:cNvPr id="4" name="Foliennummernplatzhalter 3"/>
          <p:cNvSpPr>
            <a:spLocks noGrp="1"/>
          </p:cNvSpPr>
          <p:nvPr>
            <p:ph type="sldNum" sz="quarter" idx="10"/>
          </p:nvPr>
        </p:nvSpPr>
        <p:spPr/>
        <p:txBody>
          <a:bodyPr/>
          <a:lstStyle/>
          <a:p>
            <a:fld id="{BB7AA7FF-9A7B-4AD7-92E8-770655D940E1}" type="slidenum">
              <a:rPr lang="de-AT" smtClean="0"/>
              <a:t>38</a:t>
            </a:fld>
            <a:endParaRPr lang="de-AT"/>
          </a:p>
        </p:txBody>
      </p:sp>
    </p:spTree>
    <p:extLst>
      <p:ext uri="{BB962C8B-B14F-4D97-AF65-F5344CB8AC3E}">
        <p14:creationId xmlns:p14="http://schemas.microsoft.com/office/powerpoint/2010/main" val="885854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err="1">
                <a:solidFill>
                  <a:schemeClr val="tx1"/>
                </a:solidFill>
                <a:effectLst/>
                <a:latin typeface="+mn-lt"/>
                <a:ea typeface="+mn-ea"/>
                <a:cs typeface="+mn-cs"/>
              </a:rPr>
              <a:t>Please</a:t>
            </a:r>
            <a:r>
              <a:rPr lang="de-AT" sz="1200" kern="1200" dirty="0">
                <a:solidFill>
                  <a:schemeClr val="tx1"/>
                </a:solidFill>
                <a:effectLst/>
                <a:latin typeface="+mn-lt"/>
                <a:ea typeface="+mn-ea"/>
                <a:cs typeface="+mn-cs"/>
              </a:rPr>
              <a:t> open </a:t>
            </a:r>
            <a:r>
              <a:rPr lang="de-AT" sz="1200" kern="1200" dirty="0" err="1">
                <a:solidFill>
                  <a:schemeClr val="tx1"/>
                </a:solidFill>
                <a:effectLst/>
                <a:latin typeface="+mn-lt"/>
                <a:ea typeface="+mn-ea"/>
                <a:cs typeface="+mn-cs"/>
              </a:rPr>
              <a:t>the</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trello</a:t>
            </a:r>
            <a:r>
              <a:rPr lang="de-AT" sz="1200" kern="1200" dirty="0">
                <a:solidFill>
                  <a:schemeClr val="tx1"/>
                </a:solidFill>
                <a:effectLst/>
                <a:latin typeface="+mn-lt"/>
                <a:ea typeface="+mn-ea"/>
                <a:cs typeface="+mn-cs"/>
              </a:rPr>
              <a:t>-invitation I </a:t>
            </a:r>
            <a:r>
              <a:rPr lang="de-AT" sz="1200" kern="1200" dirty="0" err="1">
                <a:solidFill>
                  <a:schemeClr val="tx1"/>
                </a:solidFill>
                <a:effectLst/>
                <a:latin typeface="+mn-lt"/>
                <a:ea typeface="+mn-ea"/>
                <a:cs typeface="+mn-cs"/>
              </a:rPr>
              <a:t>have</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sent</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you</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yesterday</a:t>
            </a:r>
            <a:r>
              <a:rPr lang="de-AT" sz="1200" kern="1200" baseline="0" dirty="0">
                <a:solidFill>
                  <a:schemeClr val="tx1"/>
                </a:solidFill>
                <a:effectLst/>
                <a:latin typeface="+mn-lt"/>
                <a:ea typeface="+mn-ea"/>
                <a:cs typeface="+mn-cs"/>
              </a:rPr>
              <a:t> in </a:t>
            </a:r>
            <a:r>
              <a:rPr lang="de-AT" sz="1200" kern="1200" baseline="0" dirty="0" err="1">
                <a:solidFill>
                  <a:schemeClr val="tx1"/>
                </a:solidFill>
                <a:effectLst/>
                <a:latin typeface="+mn-lt"/>
                <a:ea typeface="+mn-ea"/>
                <a:cs typeface="+mn-cs"/>
              </a:rPr>
              <a:t>the</a:t>
            </a:r>
            <a:r>
              <a:rPr lang="de-AT" sz="1200" kern="1200" baseline="0" dirty="0">
                <a:solidFill>
                  <a:schemeClr val="tx1"/>
                </a:solidFill>
                <a:effectLst/>
                <a:latin typeface="+mn-lt"/>
                <a:ea typeface="+mn-ea"/>
                <a:cs typeface="+mn-cs"/>
              </a:rPr>
              <a:t> email. </a:t>
            </a:r>
          </a:p>
          <a:p>
            <a:endParaRPr lang="de-AT" sz="1200" kern="1200" baseline="0" dirty="0">
              <a:solidFill>
                <a:schemeClr val="tx1"/>
              </a:solidFill>
              <a:effectLst/>
              <a:latin typeface="+mn-lt"/>
              <a:ea typeface="+mn-ea"/>
              <a:cs typeface="+mn-cs"/>
            </a:endParaRPr>
          </a:p>
          <a:p>
            <a:r>
              <a:rPr lang="de-AT" sz="1200" kern="1200" baseline="0" dirty="0" err="1">
                <a:solidFill>
                  <a:schemeClr val="tx1"/>
                </a:solidFill>
                <a:effectLst/>
                <a:latin typeface="+mn-lt"/>
                <a:ea typeface="+mn-ea"/>
                <a:cs typeface="+mn-cs"/>
              </a:rPr>
              <a:t>Let‘s</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show</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how</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it</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looks</a:t>
            </a:r>
            <a:r>
              <a:rPr lang="de-AT" sz="1200" kern="1200" baseline="0" dirty="0">
                <a:solidFill>
                  <a:schemeClr val="tx1"/>
                </a:solidFill>
                <a:effectLst/>
                <a:latin typeface="+mn-lt"/>
                <a:ea typeface="+mn-ea"/>
                <a:cs typeface="+mn-cs"/>
              </a:rPr>
              <a:t> like</a:t>
            </a:r>
            <a:endParaRPr lang="de-AT" sz="1200" kern="1200" dirty="0">
              <a:solidFill>
                <a:schemeClr val="tx1"/>
              </a:solidFill>
              <a:effectLst/>
              <a:latin typeface="+mn-lt"/>
              <a:ea typeface="+mn-ea"/>
              <a:cs typeface="+mn-cs"/>
            </a:endParaRPr>
          </a:p>
          <a:p>
            <a:r>
              <a:rPr lang="de-AT" sz="1200" kern="1200" dirty="0" err="1">
                <a:solidFill>
                  <a:schemeClr val="tx1"/>
                </a:solidFill>
                <a:effectLst/>
                <a:latin typeface="+mn-lt"/>
                <a:ea typeface="+mn-ea"/>
                <a:cs typeface="+mn-cs"/>
              </a:rPr>
              <a:t>Let‘s</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be</a:t>
            </a:r>
            <a:r>
              <a:rPr lang="de-AT" sz="1200" kern="1200" dirty="0">
                <a:solidFill>
                  <a:schemeClr val="tx1"/>
                </a:solidFill>
                <a:effectLst/>
                <a:latin typeface="+mn-lt"/>
                <a:ea typeface="+mn-ea"/>
                <a:cs typeface="+mn-cs"/>
              </a:rPr>
              <a:t> back at…</a:t>
            </a:r>
          </a:p>
        </p:txBody>
      </p:sp>
      <p:sp>
        <p:nvSpPr>
          <p:cNvPr id="4" name="Foliennummernplatzhalter 3"/>
          <p:cNvSpPr>
            <a:spLocks noGrp="1"/>
          </p:cNvSpPr>
          <p:nvPr>
            <p:ph type="sldNum" sz="quarter" idx="10"/>
          </p:nvPr>
        </p:nvSpPr>
        <p:spPr/>
        <p:txBody>
          <a:bodyPr/>
          <a:lstStyle/>
          <a:p>
            <a:fld id="{BB7AA7FF-9A7B-4AD7-92E8-770655D940E1}" type="slidenum">
              <a:rPr lang="de-AT" smtClean="0"/>
              <a:t>39</a:t>
            </a:fld>
            <a:endParaRPr lang="de-AT"/>
          </a:p>
        </p:txBody>
      </p:sp>
    </p:spTree>
    <p:extLst>
      <p:ext uri="{BB962C8B-B14F-4D97-AF65-F5344CB8AC3E}">
        <p14:creationId xmlns:p14="http://schemas.microsoft.com/office/powerpoint/2010/main" val="56942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4</a:t>
            </a:fld>
            <a:endParaRPr lang="de-AT"/>
          </a:p>
        </p:txBody>
      </p:sp>
    </p:spTree>
    <p:extLst>
      <p:ext uri="{BB962C8B-B14F-4D97-AF65-F5344CB8AC3E}">
        <p14:creationId xmlns:p14="http://schemas.microsoft.com/office/powerpoint/2010/main" val="3145664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What</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did</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you</a:t>
            </a:r>
            <a:r>
              <a:rPr lang="de-AT" sz="1200" kern="1200" baseline="0" dirty="0">
                <a:solidFill>
                  <a:schemeClr val="tx1"/>
                </a:solidFill>
                <a:effectLst/>
                <a:latin typeface="+mn-lt"/>
                <a:ea typeface="+mn-ea"/>
                <a:cs typeface="+mn-cs"/>
              </a:rPr>
              <a:t> find out?</a:t>
            </a:r>
          </a:p>
          <a:p>
            <a:r>
              <a:rPr lang="de-AT" sz="1200" kern="1200" baseline="0" dirty="0" err="1">
                <a:solidFill>
                  <a:schemeClr val="tx1"/>
                </a:solidFill>
                <a:effectLst/>
                <a:latin typeface="+mn-lt"/>
                <a:ea typeface="+mn-ea"/>
                <a:cs typeface="+mn-cs"/>
              </a:rPr>
              <a:t>Whta</a:t>
            </a:r>
            <a:r>
              <a:rPr lang="de-AT" sz="1200" kern="1200" baseline="0" dirty="0">
                <a:solidFill>
                  <a:schemeClr val="tx1"/>
                </a:solidFill>
                <a:effectLst/>
                <a:latin typeface="+mn-lt"/>
                <a:ea typeface="+mn-ea"/>
                <a:cs typeface="+mn-cs"/>
              </a:rPr>
              <a:t> was </a:t>
            </a:r>
            <a:r>
              <a:rPr lang="de-AT" sz="1200" kern="1200" baseline="0" dirty="0" err="1">
                <a:solidFill>
                  <a:schemeClr val="tx1"/>
                </a:solidFill>
                <a:effectLst/>
                <a:latin typeface="+mn-lt"/>
                <a:ea typeface="+mn-ea"/>
                <a:cs typeface="+mn-cs"/>
              </a:rPr>
              <a:t>your</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experience</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with</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trello</a:t>
            </a:r>
            <a:r>
              <a:rPr lang="de-AT" sz="1200" kern="1200" baseline="0" dirty="0">
                <a:solidFill>
                  <a:schemeClr val="tx1"/>
                </a:solidFill>
                <a:effectLst/>
                <a:latin typeface="+mn-lt"/>
                <a:ea typeface="+mn-ea"/>
                <a:cs typeface="+mn-cs"/>
              </a:rPr>
              <a:t>?</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40</a:t>
            </a:fld>
            <a:endParaRPr lang="de-AT"/>
          </a:p>
        </p:txBody>
      </p:sp>
    </p:spTree>
    <p:extLst>
      <p:ext uri="{BB962C8B-B14F-4D97-AF65-F5344CB8AC3E}">
        <p14:creationId xmlns:p14="http://schemas.microsoft.com/office/powerpoint/2010/main" val="203226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What</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did</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you</a:t>
            </a:r>
            <a:r>
              <a:rPr lang="de-AT" sz="1200" kern="1200" baseline="0" dirty="0">
                <a:solidFill>
                  <a:schemeClr val="tx1"/>
                </a:solidFill>
                <a:effectLst/>
                <a:latin typeface="+mn-lt"/>
                <a:ea typeface="+mn-ea"/>
                <a:cs typeface="+mn-cs"/>
              </a:rPr>
              <a:t> find out?</a:t>
            </a:r>
          </a:p>
          <a:p>
            <a:r>
              <a:rPr lang="de-AT" sz="1200" kern="1200" baseline="0" dirty="0" err="1">
                <a:solidFill>
                  <a:schemeClr val="tx1"/>
                </a:solidFill>
                <a:effectLst/>
                <a:latin typeface="+mn-lt"/>
                <a:ea typeface="+mn-ea"/>
                <a:cs typeface="+mn-cs"/>
              </a:rPr>
              <a:t>What</a:t>
            </a:r>
            <a:r>
              <a:rPr lang="de-AT" sz="1200" kern="1200" baseline="0" dirty="0">
                <a:solidFill>
                  <a:schemeClr val="tx1"/>
                </a:solidFill>
                <a:effectLst/>
                <a:latin typeface="+mn-lt"/>
                <a:ea typeface="+mn-ea"/>
                <a:cs typeface="+mn-cs"/>
              </a:rPr>
              <a:t> was </a:t>
            </a:r>
            <a:r>
              <a:rPr lang="de-AT" sz="1200" kern="1200" baseline="0" dirty="0" err="1">
                <a:solidFill>
                  <a:schemeClr val="tx1"/>
                </a:solidFill>
                <a:effectLst/>
                <a:latin typeface="+mn-lt"/>
                <a:ea typeface="+mn-ea"/>
                <a:cs typeface="+mn-cs"/>
              </a:rPr>
              <a:t>your</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experience</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with</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trello</a:t>
            </a:r>
            <a:r>
              <a:rPr lang="de-AT" sz="1200" kern="1200" baseline="0" dirty="0">
                <a:solidFill>
                  <a:schemeClr val="tx1"/>
                </a:solidFill>
                <a:effectLst/>
                <a:latin typeface="+mn-lt"/>
                <a:ea typeface="+mn-ea"/>
                <a:cs typeface="+mn-cs"/>
              </a:rPr>
              <a:t>?</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BB7AA7FF-9A7B-4AD7-92E8-770655D940E1}" type="slidenum">
              <a:rPr lang="de-AT" smtClean="0"/>
              <a:t>41</a:t>
            </a:fld>
            <a:endParaRPr lang="de-AT"/>
          </a:p>
        </p:txBody>
      </p:sp>
    </p:spTree>
    <p:extLst>
      <p:ext uri="{BB962C8B-B14F-4D97-AF65-F5344CB8AC3E}">
        <p14:creationId xmlns:p14="http://schemas.microsoft.com/office/powerpoint/2010/main" val="2507189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42</a:t>
            </a:fld>
            <a:endParaRPr lang="de-AT"/>
          </a:p>
        </p:txBody>
      </p:sp>
    </p:spTree>
    <p:extLst>
      <p:ext uri="{BB962C8B-B14F-4D97-AF65-F5344CB8AC3E}">
        <p14:creationId xmlns:p14="http://schemas.microsoft.com/office/powerpoint/2010/main" val="1745405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What’s our roadmap? I called it a roadmap</a:t>
            </a:r>
            <a:r>
              <a:rPr lang="en-US" baseline="0" dirty="0"/>
              <a:t> and not agenda. Because agenda sounds so serious and a roadmap allows more flexibility to take maybe some </a:t>
            </a:r>
            <a:r>
              <a:rPr lang="en-US" baseline="0" dirty="0" err="1"/>
              <a:t>sideroutes</a:t>
            </a:r>
            <a:r>
              <a:rPr lang="en-US" baseline="0" dirty="0"/>
              <a:t>.  Roadmap </a:t>
            </a:r>
            <a:r>
              <a:rPr lang="th-TH" baseline="0" dirty="0"/>
              <a:t>ของเราคืออะไร </a:t>
            </a:r>
            <a:endParaRPr lang="en-US" dirty="0"/>
          </a:p>
          <a:p>
            <a:endParaRPr lang="en-US" dirty="0"/>
          </a:p>
          <a:p>
            <a:r>
              <a:rPr lang="en-US" dirty="0"/>
              <a:t>Roughly</a:t>
            </a:r>
            <a:r>
              <a:rPr lang="en-US" baseline="0" dirty="0"/>
              <a:t> speaking, we have restructured training 2 due to the feedback we received from you from training 1. The main requirement from you was to get to know more examples of Social Entrepreneurs. Therefore we are focusing today on Business Modelling, tomorrow we are spending quite some time on two case studies. And  you will get an overview of Social Enterprises in your countries.  Our last day is focused on ‘</a:t>
            </a:r>
            <a:r>
              <a:rPr lang="en-US" baseline="0" dirty="0" err="1"/>
              <a:t>cowdfunding</a:t>
            </a:r>
            <a:r>
              <a:rPr lang="en-US" baseline="0" dirty="0"/>
              <a:t>’, an innovative approach how to receive </a:t>
            </a:r>
            <a:r>
              <a:rPr lang="en-US" baseline="0" dirty="0" err="1"/>
              <a:t>fundings</a:t>
            </a:r>
            <a:r>
              <a:rPr lang="en-US" baseline="0" dirty="0"/>
              <a:t> which many start-ups need at the beginning. </a:t>
            </a:r>
          </a:p>
          <a:p>
            <a:endParaRPr lang="en-US" baseline="0" dirty="0"/>
          </a:p>
          <a:p>
            <a:r>
              <a:rPr lang="en-US" baseline="0" dirty="0"/>
              <a:t>How does it look like in detail?</a:t>
            </a:r>
          </a:p>
          <a:p>
            <a:endParaRPr lang="en-US" baseline="0" dirty="0"/>
          </a:p>
          <a:p>
            <a:r>
              <a:rPr lang="en-US" baseline="0" dirty="0"/>
              <a:t>Lock Down in Austria, Matthias might be effected. </a:t>
            </a:r>
          </a:p>
          <a:p>
            <a:endParaRPr lang="en-US" baseline="0" dirty="0"/>
          </a:p>
          <a:p>
            <a:r>
              <a:rPr lang="en-US" baseline="0" dirty="0"/>
              <a:t>Tuesday, we are starting with a short energizer. We will allow us some time to think about some obstacles why SE fail, and what can be done to avoid it. Then we welcome our first </a:t>
            </a:r>
            <a:r>
              <a:rPr lang="en-US" baseline="0" dirty="0" err="1"/>
              <a:t>guestspeaker</a:t>
            </a:r>
            <a:r>
              <a:rPr lang="en-US" baseline="0" dirty="0"/>
              <a:t> of the day. And we will have a closer look at the Ayer </a:t>
            </a:r>
            <a:r>
              <a:rPr lang="en-US" baseline="0" dirty="0" err="1"/>
              <a:t>Shwe</a:t>
            </a:r>
            <a:r>
              <a:rPr lang="en-US" baseline="0" dirty="0"/>
              <a:t> Yee Toddy Palm Social Enterprise. </a:t>
            </a:r>
          </a:p>
          <a:p>
            <a:r>
              <a:rPr lang="en-US" baseline="0" dirty="0"/>
              <a:t>After a short break you will receive information about other SE in Thailand and Myanmar. We will close our second day with a short </a:t>
            </a:r>
            <a:r>
              <a:rPr lang="en-US" baseline="0" dirty="0" err="1"/>
              <a:t>Mentimeter</a:t>
            </a:r>
            <a:r>
              <a:rPr lang="en-US" baseline="0" dirty="0"/>
              <a:t> question.</a:t>
            </a:r>
          </a:p>
          <a:p>
            <a:endParaRPr lang="en-US" baseline="0" dirty="0"/>
          </a:p>
          <a:p>
            <a:r>
              <a:rPr lang="en-US" baseline="0" dirty="0"/>
              <a:t>Before we are jumping to our core topic of Crowdfunding on Wednesday, we will show you the templates that you should use for your multiplier events. I think crowdfunding is a very interesting approach to collect money. Therefore I’m very happy that my colleague Michael, The head from the Institute of Banking &amp; Insurance,  will give you insights into this broad topic. </a:t>
            </a:r>
          </a:p>
          <a:p>
            <a:endParaRPr lang="en-US" baseline="0" dirty="0"/>
          </a:p>
          <a:p>
            <a:endParaRPr lang="en-US" baseline="0" dirty="0"/>
          </a:p>
          <a:p>
            <a:r>
              <a:rPr lang="en-US" baseline="0" dirty="0"/>
              <a:t>Are there any questions? </a:t>
            </a:r>
          </a:p>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5</a:t>
            </a:fld>
            <a:endParaRPr lang="de-AT"/>
          </a:p>
        </p:txBody>
      </p:sp>
    </p:spTree>
    <p:extLst>
      <p:ext uri="{BB962C8B-B14F-4D97-AF65-F5344CB8AC3E}">
        <p14:creationId xmlns:p14="http://schemas.microsoft.com/office/powerpoint/2010/main" val="70023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6</a:t>
            </a:fld>
            <a:endParaRPr lang="de-AT"/>
          </a:p>
        </p:txBody>
      </p:sp>
    </p:spTree>
    <p:extLst>
      <p:ext uri="{BB962C8B-B14F-4D97-AF65-F5344CB8AC3E}">
        <p14:creationId xmlns:p14="http://schemas.microsoft.com/office/powerpoint/2010/main" val="1900452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What can you remember from the three case studies? </a:t>
            </a:r>
          </a:p>
          <a:p>
            <a:r>
              <a:rPr lang="en-US" dirty="0" err="1"/>
              <a:t>Deelancy</a:t>
            </a:r>
            <a:r>
              <a:rPr lang="en-US" dirty="0"/>
              <a:t> street: to provide a structured educational and living environment in which men and women, most of whom are ex-felons and substance abusers, can learn the skills they need to rebuild their lives. </a:t>
            </a:r>
          </a:p>
          <a:p>
            <a:r>
              <a:rPr lang="en-US" dirty="0"/>
              <a:t>Work from Bed: is the first Polish marketing agency that has been</a:t>
            </a:r>
            <a:r>
              <a:rPr lang="en-US" baseline="0" dirty="0"/>
              <a:t> established to provide opportunity for people with mobility disabilities. People are usually isolated in Poland and therefore difficult for them to find a proper job. </a:t>
            </a:r>
            <a:endParaRPr lang="en-US" dirty="0"/>
          </a:p>
          <a:p>
            <a:r>
              <a:rPr lang="en-US" dirty="0"/>
              <a:t>Bliss Clean &amp; Care Company: Provide a variety of cleaning and housekeeping services for homes, apartments and condos.</a:t>
            </a:r>
            <a:r>
              <a:rPr lang="en-US" baseline="0" dirty="0"/>
              <a:t> To employ and empower local women through job skill training and employment opportunity eliciting dignity + respect.</a:t>
            </a: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7</a:t>
            </a:fld>
            <a:endParaRPr lang="de-AT"/>
          </a:p>
        </p:txBody>
      </p:sp>
    </p:spTree>
    <p:extLst>
      <p:ext uri="{BB962C8B-B14F-4D97-AF65-F5344CB8AC3E}">
        <p14:creationId xmlns:p14="http://schemas.microsoft.com/office/powerpoint/2010/main" val="238468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dirty="0">
                <a:solidFill>
                  <a:schemeClr val="dk1"/>
                </a:solidFill>
                <a:latin typeface="+mn-lt"/>
                <a:ea typeface="Calibri"/>
                <a:cs typeface="Calibri"/>
                <a:sym typeface="Calibri"/>
              </a:rPr>
              <a:t>Social enterprises are a specific type of organizations, which pursue social goals while carrying out a significant amount of economic, market-based activity. In other words, social enterprises use business tools to introduce social change and improvements in regard to social problems. </a:t>
            </a:r>
            <a:endParaRPr lang="en-US" dirty="0"/>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dirty="0">
                <a:solidFill>
                  <a:schemeClr val="dk1"/>
                </a:solidFill>
                <a:latin typeface="+mn-lt"/>
                <a:ea typeface="Calibri"/>
                <a:cs typeface="Calibri"/>
                <a:sym typeface="Calibri"/>
              </a:rPr>
              <a:t>Because definitions of SE have been developed in different domains (non-profit, for-profit and public sectors) they are not all the same, however, remain fairly similar. The</a:t>
            </a:r>
            <a:r>
              <a:rPr lang="en-US" sz="1200" b="0" i="0" u="none" strike="noStrike" cap="none" baseline="0" dirty="0">
                <a:solidFill>
                  <a:schemeClr val="dk1"/>
                </a:solidFill>
                <a:latin typeface="+mn-lt"/>
                <a:ea typeface="Calibri"/>
                <a:cs typeface="Calibri"/>
                <a:sym typeface="Calibri"/>
              </a:rPr>
              <a:t> definition we are working with within this project is as you can read here:   </a:t>
            </a:r>
            <a:endParaRPr lang="en-US" dirty="0"/>
          </a:p>
          <a:p>
            <a:r>
              <a:rPr lang="th-TH" dirty="0"/>
              <a:t>กิจการเพื่อสังคมเป็นองค์กรเฉพาะประเภทหนึ่งซึ่งดำเนินการตามเป้าหมายทางสังคมในขณะที่ดำเนินกิจกรรมทางเศรษฐกิจที่อิงกับตลาดจำนวนมาก กล่าวอีกนัยหนึ่งกิจการเพื่อสังคมใช้เครื่องมือทางธุรกิจเพื่อแนะนำการเปลี่ยนแปลงทางสังคมและการปรับปรุงเกี่ยวกับปัญหาสังคม</a:t>
            </a:r>
          </a:p>
          <a:p>
            <a:r>
              <a:rPr lang="th-TH" dirty="0"/>
              <a:t>เนื่องจากคำจำกัดความของ </a:t>
            </a:r>
            <a:r>
              <a:rPr lang="en-US" dirty="0"/>
              <a:t>SE </a:t>
            </a:r>
            <a:r>
              <a:rPr lang="th-TH" dirty="0"/>
              <a:t>ได้รับการพัฒนาในโดเมนที่แตกต่างกัน (ไม่แสวงหาผลกำไรแสวงหาผลกำไรและภาครัฐ) จึงไม่เหมือนกันทั้งหมดอย่างไรก็ตามยังคงมีความคล้ายคลึงกัน</a:t>
            </a:r>
          </a:p>
          <a:p>
            <a:r>
              <a:rPr lang="th-TH" dirty="0"/>
              <a:t> คำจำกัดความที่เรากำลังดำเนินการภายในโครงการนี้มีดังที่คุณสามารถอ่านได้ที่นี่</a:t>
            </a:r>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8</a:t>
            </a:fld>
            <a:endParaRPr lang="de-AT"/>
          </a:p>
        </p:txBody>
      </p:sp>
    </p:spTree>
    <p:extLst>
      <p:ext uri="{BB962C8B-B14F-4D97-AF65-F5344CB8AC3E}">
        <p14:creationId xmlns:p14="http://schemas.microsoft.com/office/powerpoint/2010/main" val="180279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BB7AA7FF-9A7B-4AD7-92E8-770655D940E1}" type="slidenum">
              <a:rPr lang="de-AT" smtClean="0"/>
              <a:t>9</a:t>
            </a:fld>
            <a:endParaRPr lang="de-AT"/>
          </a:p>
        </p:txBody>
      </p:sp>
    </p:spTree>
    <p:extLst>
      <p:ext uri="{BB962C8B-B14F-4D97-AF65-F5344CB8AC3E}">
        <p14:creationId xmlns:p14="http://schemas.microsoft.com/office/powerpoint/2010/main" val="995865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D3980C-5F08-4695-AB18-95783FA8547A}" type="datetime1">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588BCE-A355-4350-B9B4-686474314926}" type="datetime1">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4CACEA-3F99-47F7-B5B5-AB012705C8C7}" type="datetime1">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6EF30-DB98-409F-8544-91A57C9B1446}" type="datetime1">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8C9E89-1C87-4E9C-AFB0-79DB78DD10C5}" type="datetime1">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5C5B24-AD07-4D8F-8FA0-6CD40F794493}" type="datetime1">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80B618-AD34-4E5B-8227-CE05B4F11782}" type="datetime1">
              <a:rPr lang="en-US" smtClean="0"/>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BF5FF5-6CEF-4580-B2E9-73170659336D}" type="datetime1">
              <a:rPr lang="en-US" smtClean="0"/>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162E9B-9C38-43E7-A2A9-225509C8735C}" type="datetime1">
              <a:rPr lang="en-US" smtClean="0"/>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240000" y="9334500"/>
            <a:ext cx="2133600" cy="365125"/>
          </a:xfrm>
        </p:spPr>
        <p:txBody>
          <a:bodyPr/>
          <a:lstStyle>
            <a:lvl1pPr>
              <a:defRPr>
                <a:solidFill>
                  <a:schemeClr val="bg1"/>
                </a:solidFill>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870BB30-117D-4555-ACE6-16EDC08C4F5F}" type="datetime1">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340AD0-B70F-412E-8322-E846B043693D}" type="datetime1">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320FD-9300-45A5-B44B-F2295BBEEB2B}" type="datetime1">
              <a:rPr lang="en-US" smtClean="0"/>
              <a:t>12/1/2020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3VTroVmX3s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hyperlink" Target="https://www.youtube.com/watch?v=_vaxI9QNMEg"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www.mentimeter.com/s/1b3b5b34fc9d95758731a9ef8c6b1b69/d6893a3544d9/edit"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www.youtube.com/watch?v=-tz2c4GgeQw" TargetMode="External"/><Relationship Id="rId5" Type="http://schemas.openxmlformats.org/officeDocument/2006/relationships/image" Target="../media/image29.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s://www.mentimeter.com/s/78f2a26b8976a8c7e11bdef89963b92b/2cac27cd6219/edi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hyperlink" Target="https://www.mentimeter.com/s/9ece5e64d32e2ba478bb2990c7223228/3b57f18653aa/edi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9144000" cy="10349781"/>
          </a:xfrm>
          <a:prstGeom prst="rect">
            <a:avLst/>
          </a:prstGeom>
          <a:solidFill>
            <a:srgbClr val="0D8E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
          <p:cNvSpPr/>
          <p:nvPr/>
        </p:nvSpPr>
        <p:spPr>
          <a:xfrm>
            <a:off x="6934200" y="9229725"/>
            <a:ext cx="9182100" cy="28575"/>
          </a:xfrm>
          <a:prstGeom prst="rect">
            <a:avLst/>
          </a:prstGeom>
          <a:solidFill>
            <a:srgbClr val="D4C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p:nvPr/>
        </p:nvSpPr>
        <p:spPr>
          <a:xfrm>
            <a:off x="1110945" y="5651493"/>
            <a:ext cx="197461" cy="1905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1">
            <a:hlinkClick r:id="rId3"/>
          </p:cNvPr>
          <p:cNvPicPr preferRelativeResize="0"/>
          <p:nvPr/>
        </p:nvPicPr>
        <p:blipFill rotWithShape="1">
          <a:blip r:embed="rId4">
            <a:alphaModFix/>
          </a:blip>
          <a:srcRect/>
          <a:stretch/>
        </p:blipFill>
        <p:spPr>
          <a:xfrm>
            <a:off x="12204863" y="1191677"/>
            <a:ext cx="3985512" cy="1947807"/>
          </a:xfrm>
          <a:prstGeom prst="rect">
            <a:avLst/>
          </a:prstGeom>
          <a:noFill/>
          <a:ln>
            <a:noFill/>
          </a:ln>
        </p:spPr>
      </p:pic>
      <p:pic>
        <p:nvPicPr>
          <p:cNvPr id="92" name="Google Shape;92;p1">
            <a:hlinkClick r:id="rId5"/>
          </p:cNvPr>
          <p:cNvPicPr preferRelativeResize="0"/>
          <p:nvPr/>
        </p:nvPicPr>
        <p:blipFill rotWithShape="1">
          <a:blip r:embed="rId6">
            <a:alphaModFix/>
          </a:blip>
          <a:srcRect l="1591" r="26829"/>
          <a:stretch/>
        </p:blipFill>
        <p:spPr>
          <a:xfrm>
            <a:off x="14696433" y="9301157"/>
            <a:ext cx="3435211" cy="985843"/>
          </a:xfrm>
          <a:prstGeom prst="rect">
            <a:avLst/>
          </a:prstGeom>
          <a:noFill/>
          <a:ln>
            <a:noFill/>
          </a:ln>
        </p:spPr>
      </p:pic>
      <p:sp>
        <p:nvSpPr>
          <p:cNvPr id="93" name="Google Shape;93;p1"/>
          <p:cNvSpPr txBox="1"/>
          <p:nvPr/>
        </p:nvSpPr>
        <p:spPr>
          <a:xfrm>
            <a:off x="501595" y="2944029"/>
            <a:ext cx="8140809" cy="147732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PL" sz="4000" b="1" i="0" u="none" strike="noStrike" cap="none" dirty="0">
                <a:solidFill>
                  <a:srgbClr val="FFFFFF"/>
                </a:solidFill>
                <a:latin typeface="Cormorant Garamond"/>
                <a:ea typeface="Cormorant Garamond"/>
                <a:cs typeface="Cormorant Garamond"/>
                <a:sym typeface="Cormorant Garamond"/>
              </a:rPr>
              <a:t>Erasmus+ Capacity Building in Higher Education</a:t>
            </a:r>
            <a:endParaRPr sz="4000" dirty="0"/>
          </a:p>
        </p:txBody>
      </p:sp>
      <p:sp>
        <p:nvSpPr>
          <p:cNvPr id="94" name="Google Shape;94;p1"/>
          <p:cNvSpPr txBox="1"/>
          <p:nvPr/>
        </p:nvSpPr>
        <p:spPr>
          <a:xfrm>
            <a:off x="9645595" y="3616004"/>
            <a:ext cx="8439300" cy="2243691"/>
          </a:xfrm>
          <a:prstGeom prst="rect">
            <a:avLst/>
          </a:prstGeom>
          <a:noFill/>
          <a:ln>
            <a:noFill/>
          </a:ln>
        </p:spPr>
        <p:txBody>
          <a:bodyPr spcFirstLastPara="1" wrap="square" lIns="0" tIns="0" rIns="0" bIns="0" anchor="t" anchorCtr="0">
            <a:spAutoFit/>
          </a:bodyPr>
          <a:lstStyle/>
          <a:p>
            <a:pPr marL="0" marR="0" lvl="0" indent="0" rtl="0">
              <a:lnSpc>
                <a:spcPct val="108000"/>
              </a:lnSpc>
              <a:spcBef>
                <a:spcPts val="0"/>
              </a:spcBef>
              <a:spcAft>
                <a:spcPts val="0"/>
              </a:spcAft>
              <a:buNone/>
            </a:pPr>
            <a:r>
              <a:rPr lang="th-TH" sz="4500" dirty="0">
                <a:solidFill>
                  <a:srgbClr val="342D29"/>
                </a:solidFill>
                <a:latin typeface="Cormorant Garamond"/>
                <a:sym typeface="Cormorant Garamond"/>
              </a:rPr>
              <a:t>เสริมสร้างศักยภาพเพื่อการพัฒนานวัตกรรมการประกอบทางสังคม ท่ามกลางกระแสการเปลี่ยนแปลงการประกอบธุรกิจในประเทศไทยและเมียนมาร์</a:t>
            </a:r>
            <a:endParaRPr sz="4500" dirty="0"/>
          </a:p>
        </p:txBody>
      </p:sp>
      <p:sp>
        <p:nvSpPr>
          <p:cNvPr id="95" name="Google Shape;95;p1"/>
          <p:cNvSpPr txBox="1"/>
          <p:nvPr/>
        </p:nvSpPr>
        <p:spPr>
          <a:xfrm>
            <a:off x="1397214" y="6219079"/>
            <a:ext cx="7868050" cy="73172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pl-PL" sz="2100" b="1" i="0" u="none" strike="noStrike" cap="none" dirty="0">
                <a:solidFill>
                  <a:srgbClr val="FFFFFF"/>
                </a:solidFill>
                <a:latin typeface="Assistant"/>
                <a:ea typeface="Assistant"/>
                <a:cs typeface="Assistant"/>
                <a:sym typeface="Assistant"/>
              </a:rPr>
              <a:t>Projectref.: 609711-EPP-1-2019-1-AT-EPPKA2-CBHE-JP </a:t>
            </a:r>
            <a:endParaRPr dirty="0"/>
          </a:p>
          <a:p>
            <a:pPr marL="0" marR="0" lvl="0" indent="0" algn="l" rtl="0">
              <a:lnSpc>
                <a:spcPct val="140000"/>
              </a:lnSpc>
              <a:spcBef>
                <a:spcPts val="0"/>
              </a:spcBef>
              <a:spcAft>
                <a:spcPts val="0"/>
              </a:spcAft>
              <a:buNone/>
            </a:pPr>
            <a:r>
              <a:rPr lang="pl-PL" sz="2100" b="1" i="0" u="none" strike="noStrike" cap="none" dirty="0">
                <a:solidFill>
                  <a:srgbClr val="FFFFFF"/>
                </a:solidFill>
                <a:latin typeface="Assistant"/>
                <a:ea typeface="Assistant"/>
                <a:cs typeface="Assistant"/>
                <a:sym typeface="Assistant"/>
              </a:rPr>
              <a:t>Duration: 36 Months (15/01/2020-14/01/2023)</a:t>
            </a:r>
            <a:endParaRPr dirty="0"/>
          </a:p>
        </p:txBody>
      </p:sp>
      <p:sp>
        <p:nvSpPr>
          <p:cNvPr id="10" name="Google Shape;94;p1"/>
          <p:cNvSpPr txBox="1"/>
          <p:nvPr/>
        </p:nvSpPr>
        <p:spPr>
          <a:xfrm>
            <a:off x="9461012" y="7139748"/>
            <a:ext cx="7868050" cy="747897"/>
          </a:xfrm>
          <a:prstGeom prst="rect">
            <a:avLst/>
          </a:prstGeom>
          <a:noFill/>
          <a:ln>
            <a:noFill/>
          </a:ln>
        </p:spPr>
        <p:txBody>
          <a:bodyPr spcFirstLastPara="1" wrap="square" lIns="0" tIns="0" rIns="0" bIns="0" anchor="t" anchorCtr="0">
            <a:spAutoFit/>
          </a:bodyPr>
          <a:lstStyle/>
          <a:p>
            <a:pPr algn="ctr">
              <a:lnSpc>
                <a:spcPct val="108000"/>
              </a:lnSpc>
            </a:pPr>
            <a:r>
              <a:rPr lang="th-TH" sz="4500" dirty="0">
                <a:solidFill>
                  <a:srgbClr val="342D29"/>
                </a:solidFill>
                <a:latin typeface="Cormorant Garamond"/>
                <a:ea typeface="Cormorant Garamond"/>
              </a:rPr>
              <a:t>วันที่ 16 -18 พฤศจิกายน 2563 </a:t>
            </a:r>
            <a:endParaRPr lang="de-DE" sz="4500" dirty="0">
              <a:solidFill>
                <a:srgbClr val="342D29"/>
              </a:solidFill>
              <a:latin typeface="Cormorant Garamond"/>
              <a:ea typeface="Cormorant Garamond"/>
            </a:endParaRPr>
          </a:p>
        </p:txBody>
      </p:sp>
      <p:sp>
        <p:nvSpPr>
          <p:cNvPr id="2" name="Foliennummernplatzhalter 1"/>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814454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10</a:t>
            </a:fld>
            <a:endParaRPr lang="en-US"/>
          </a:p>
        </p:txBody>
      </p:sp>
      <p:sp>
        <p:nvSpPr>
          <p:cNvPr id="12" name="TextBox 5"/>
          <p:cNvSpPr txBox="1"/>
          <p:nvPr/>
        </p:nvSpPr>
        <p:spPr>
          <a:xfrm>
            <a:off x="914400" y="909004"/>
            <a:ext cx="15811500" cy="738664"/>
          </a:xfrm>
          <a:prstGeom prst="rect">
            <a:avLst/>
          </a:prstGeom>
        </p:spPr>
        <p:txBody>
          <a:bodyPr wrap="square" lIns="0" tIns="0" rIns="0" bIns="0" rtlCol="0" anchor="t">
            <a:spAutoFit/>
          </a:bodyPr>
          <a:lstStyle/>
          <a:p>
            <a:pPr lvl="0">
              <a:buClr>
                <a:schemeClr val="dk1"/>
              </a:buClr>
              <a:buSzPts val="4400"/>
            </a:pPr>
            <a:r>
              <a:rPr lang="th-TH" sz="4800" dirty="0"/>
              <a:t>การอธิบายเกี่ยวกับ </a:t>
            </a:r>
            <a:r>
              <a:rPr lang="en-US" sz="4800" dirty="0"/>
              <a:t>SE</a:t>
            </a:r>
            <a:endParaRPr lang="pl-PL" sz="4800"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oogle Shape;317;p17"/>
          <p:cNvPicPr preferRelativeResize="0"/>
          <p:nvPr/>
        </p:nvPicPr>
        <p:blipFill rotWithShape="1">
          <a:blip r:embed="rId4">
            <a:alphaModFix/>
          </a:blip>
          <a:srcRect t="3893" b="6003"/>
          <a:stretch/>
        </p:blipFill>
        <p:spPr>
          <a:xfrm>
            <a:off x="914400" y="1929910"/>
            <a:ext cx="11678729" cy="6881709"/>
          </a:xfrm>
          <a:prstGeom prst="rect">
            <a:avLst/>
          </a:prstGeom>
          <a:noFill/>
          <a:ln>
            <a:noFill/>
          </a:ln>
        </p:spPr>
      </p:pic>
      <p:sp>
        <p:nvSpPr>
          <p:cNvPr id="5" name="Textfeld 4"/>
          <p:cNvSpPr txBox="1"/>
          <p:nvPr/>
        </p:nvSpPr>
        <p:spPr>
          <a:xfrm>
            <a:off x="2837349" y="9517062"/>
            <a:ext cx="8897451" cy="369332"/>
          </a:xfrm>
          <a:prstGeom prst="rect">
            <a:avLst/>
          </a:prstGeom>
          <a:noFill/>
        </p:spPr>
        <p:txBody>
          <a:bodyPr wrap="square" rtlCol="0">
            <a:spAutoFit/>
          </a:bodyPr>
          <a:lstStyle/>
          <a:p>
            <a:r>
              <a:rPr lang="en-US" dirty="0"/>
              <a:t>Source. Adapted from J. Kingston, CAF Venturesome, and EVPA</a:t>
            </a:r>
          </a:p>
        </p:txBody>
      </p:sp>
    </p:spTree>
    <p:extLst>
      <p:ext uri="{BB962C8B-B14F-4D97-AF65-F5344CB8AC3E}">
        <p14:creationId xmlns:p14="http://schemas.microsoft.com/office/powerpoint/2010/main" val="3111454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11</a:t>
            </a:fld>
            <a:endParaRPr lang="en-US"/>
          </a:p>
        </p:txBody>
      </p:sp>
      <p:sp>
        <p:nvSpPr>
          <p:cNvPr id="12" name="TextBox 5"/>
          <p:cNvSpPr txBox="1"/>
          <p:nvPr/>
        </p:nvSpPr>
        <p:spPr>
          <a:xfrm>
            <a:off x="749922" y="471576"/>
            <a:ext cx="15811500" cy="1094980"/>
          </a:xfrm>
          <a:prstGeom prst="rect">
            <a:avLst/>
          </a:prstGeom>
        </p:spPr>
        <p:txBody>
          <a:bodyPr wrap="square" lIns="0" tIns="0" rIns="0" bIns="0" rtlCol="0" anchor="t">
            <a:spAutoFit/>
          </a:bodyPr>
          <a:lstStyle/>
          <a:p>
            <a:pPr>
              <a:lnSpc>
                <a:spcPts val="9680"/>
              </a:lnSpc>
            </a:pPr>
            <a:r>
              <a:rPr lang="th-TH" sz="4800" dirty="0">
                <a:solidFill>
                  <a:srgbClr val="342D29"/>
                </a:solidFill>
                <a:latin typeface="Assistant Bold" panose="020B0604020202020204" charset="-79"/>
                <a:cs typeface="Assistant Bold" panose="020B0604020202020204" charset="-79"/>
              </a:rPr>
              <a:t>บทนำของ </a:t>
            </a:r>
            <a:r>
              <a:rPr lang="en-US" sz="4800" dirty="0">
                <a:solidFill>
                  <a:srgbClr val="342D29"/>
                </a:solidFill>
                <a:latin typeface="Assistant Bold" panose="020B0604020202020204" charset="-79"/>
                <a:cs typeface="Assistant Bold" panose="020B0604020202020204" charset="-79"/>
              </a:rPr>
              <a:t>Business Model Canvas</a:t>
            </a: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7" descr="http://www.remo-knops.com/wp-content/uploads/2009/10/bmgen_front_cover_570px.png"/>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4581679" y="1987229"/>
            <a:ext cx="3362628" cy="262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2"/>
          <p:cNvSpPr>
            <a:spLocks noChangeArrowheads="1"/>
          </p:cNvSpPr>
          <p:nvPr/>
        </p:nvSpPr>
        <p:spPr bwMode="auto">
          <a:xfrm>
            <a:off x="14376948" y="5283455"/>
            <a:ext cx="4158878" cy="26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115000"/>
              </a:lnSpc>
            </a:pPr>
            <a:r>
              <a:rPr lang="en-US" altLang="de-DE" sz="2400" dirty="0" err="1">
                <a:latin typeface="+mj-lt"/>
                <a:ea typeface="Calibri" panose="020F0502020204030204" pitchFamily="34" charset="0"/>
                <a:cs typeface="Times New Roman" panose="02020603050405020304" pitchFamily="18" charset="0"/>
              </a:rPr>
              <a:t>Osterwalder</a:t>
            </a:r>
            <a:r>
              <a:rPr lang="en-US" altLang="de-DE" sz="2400" dirty="0">
                <a:latin typeface="+mj-lt"/>
                <a:ea typeface="Calibri" panose="020F0502020204030204" pitchFamily="34" charset="0"/>
                <a:cs typeface="Times New Roman" panose="02020603050405020304" pitchFamily="18" charset="0"/>
              </a:rPr>
              <a:t>, A. &amp; </a:t>
            </a:r>
            <a:r>
              <a:rPr lang="en-US" altLang="de-DE" sz="2400" dirty="0" err="1">
                <a:latin typeface="+mj-lt"/>
                <a:ea typeface="Calibri" panose="020F0502020204030204" pitchFamily="34" charset="0"/>
                <a:cs typeface="Times New Roman" panose="02020603050405020304" pitchFamily="18" charset="0"/>
              </a:rPr>
              <a:t>Pigneur</a:t>
            </a:r>
            <a:r>
              <a:rPr lang="en-US" altLang="de-DE" sz="2400" dirty="0">
                <a:latin typeface="+mj-lt"/>
                <a:ea typeface="Calibri" panose="020F0502020204030204" pitchFamily="34" charset="0"/>
                <a:cs typeface="Times New Roman" panose="02020603050405020304" pitchFamily="18" charset="0"/>
              </a:rPr>
              <a:t>, Y. (2010): Business Model Generation, John Wiley &amp; Sons, Inc.</a:t>
            </a:r>
          </a:p>
          <a:p>
            <a:pPr algn="ctr">
              <a:lnSpc>
                <a:spcPct val="115000"/>
              </a:lnSpc>
            </a:pPr>
            <a:endParaRPr lang="en-US" altLang="de-DE" sz="2400" dirty="0">
              <a:latin typeface="+mj-lt"/>
              <a:ea typeface="Calibri" panose="020F0502020204030204" pitchFamily="34" charset="0"/>
              <a:cs typeface="Times New Roman" panose="02020603050405020304" pitchFamily="18" charset="0"/>
            </a:endParaRPr>
          </a:p>
          <a:p>
            <a:pPr algn="ctr">
              <a:lnSpc>
                <a:spcPct val="115000"/>
              </a:lnSpc>
            </a:pPr>
            <a:r>
              <a:rPr lang="en-US" altLang="de-DE" sz="2400" dirty="0">
                <a:latin typeface="+mj-lt"/>
                <a:ea typeface="Calibri" panose="020F0502020204030204" pitchFamily="34" charset="0"/>
                <a:cs typeface="Times New Roman" panose="02020603050405020304" pitchFamily="18" charset="0"/>
              </a:rPr>
              <a:t>Free Preview:</a:t>
            </a:r>
            <a:endParaRPr lang="de-AT" altLang="de-DE" sz="3600" dirty="0">
              <a:latin typeface="+mj-lt"/>
              <a:ea typeface="Calibri" panose="020F0502020204030204" pitchFamily="34" charset="0"/>
              <a:cs typeface="Times New Roman" panose="02020603050405020304" pitchFamily="18" charset="0"/>
            </a:endParaRPr>
          </a:p>
        </p:txBody>
      </p:sp>
      <p:sp>
        <p:nvSpPr>
          <p:cNvPr id="11" name="Rechteck 1"/>
          <p:cNvSpPr>
            <a:spLocks noChangeArrowheads="1"/>
          </p:cNvSpPr>
          <p:nvPr/>
        </p:nvSpPr>
        <p:spPr bwMode="auto">
          <a:xfrm>
            <a:off x="14544271" y="7924178"/>
            <a:ext cx="42522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buFont typeface="Arial" panose="020B0604020202020204" pitchFamily="34" charset="0"/>
              <a:buNone/>
            </a:pPr>
            <a:r>
              <a:rPr lang="en-US" altLang="de-DE" dirty="0">
                <a:latin typeface="+mj-lt"/>
              </a:rPr>
              <a:t>https://www.strategyzer.com/books/business-model-generation</a:t>
            </a:r>
          </a:p>
        </p:txBody>
      </p:sp>
      <p:sp>
        <p:nvSpPr>
          <p:cNvPr id="13" name="Rechteck 12"/>
          <p:cNvSpPr/>
          <p:nvPr/>
        </p:nvSpPr>
        <p:spPr>
          <a:xfrm>
            <a:off x="1240818" y="1894640"/>
            <a:ext cx="11842400" cy="523220"/>
          </a:xfrm>
          <a:prstGeom prst="rect">
            <a:avLst/>
          </a:prstGeom>
        </p:spPr>
        <p:txBody>
          <a:bodyPr wrap="square">
            <a:spAutoFit/>
          </a:bodyPr>
          <a:lstStyle/>
          <a:p>
            <a:pPr algn="ctr"/>
            <a:r>
              <a:rPr lang="en-GB" altLang="de-DE" sz="2800" dirty="0">
                <a:latin typeface="+mj-lt"/>
                <a:ea typeface="A little sunshine" panose="02000603000000000000" pitchFamily="2" charset="0"/>
              </a:rPr>
              <a:t>“A business model can be described with </a:t>
            </a:r>
            <a:r>
              <a:rPr lang="en-GB" altLang="de-DE" sz="2800" b="1" dirty="0">
                <a:latin typeface="+mj-lt"/>
                <a:ea typeface="A little sunshine" panose="02000603000000000000" pitchFamily="2" charset="0"/>
              </a:rPr>
              <a:t>9 basic building blocks</a:t>
            </a:r>
            <a:r>
              <a:rPr lang="en-GB" altLang="de-DE" sz="2800" dirty="0">
                <a:latin typeface="+mj-lt"/>
                <a:ea typeface="A little sunshine" panose="02000603000000000000" pitchFamily="2" charset="0"/>
              </a:rPr>
              <a:t>”</a:t>
            </a:r>
          </a:p>
        </p:txBody>
      </p:sp>
      <p:pic>
        <p:nvPicPr>
          <p:cNvPr id="14" name="Google Shape;658;p43" descr="http://socialenablers.co/wp-content/uploads/2017/02/Business-Model-Canvasb.jpg"/>
          <p:cNvPicPr preferRelativeResize="0"/>
          <p:nvPr/>
        </p:nvPicPr>
        <p:blipFill rotWithShape="1">
          <a:blip r:embed="rId5">
            <a:alphaModFix/>
          </a:blip>
          <a:srcRect/>
          <a:stretch/>
        </p:blipFill>
        <p:spPr>
          <a:xfrm>
            <a:off x="797422" y="2540261"/>
            <a:ext cx="12901243" cy="6417741"/>
          </a:xfrm>
          <a:prstGeom prst="rect">
            <a:avLst/>
          </a:prstGeom>
          <a:noFill/>
          <a:ln>
            <a:noFill/>
          </a:ln>
        </p:spPr>
      </p:pic>
    </p:spTree>
    <p:extLst>
      <p:ext uri="{BB962C8B-B14F-4D97-AF65-F5344CB8AC3E}">
        <p14:creationId xmlns:p14="http://schemas.microsoft.com/office/powerpoint/2010/main" val="3738323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12</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Recap</a:t>
            </a: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a:blip r:embed="rId4"/>
          <a:stretch>
            <a:fillRect/>
          </a:stretch>
        </p:blipFill>
        <p:spPr>
          <a:xfrm>
            <a:off x="1600200" y="1822531"/>
            <a:ext cx="9982200" cy="6978569"/>
          </a:xfrm>
          <a:prstGeom prst="rect">
            <a:avLst/>
          </a:prstGeom>
        </p:spPr>
      </p:pic>
      <p:sp>
        <p:nvSpPr>
          <p:cNvPr id="9" name="Textfeld 8"/>
          <p:cNvSpPr txBox="1"/>
          <p:nvPr/>
        </p:nvSpPr>
        <p:spPr>
          <a:xfrm>
            <a:off x="2472223" y="7946947"/>
            <a:ext cx="3422233" cy="630942"/>
          </a:xfrm>
          <a:prstGeom prst="rect">
            <a:avLst/>
          </a:prstGeom>
          <a:solidFill>
            <a:srgbClr val="92D050"/>
          </a:solidFill>
        </p:spPr>
        <p:txBody>
          <a:bodyPr wrap="square" rtlCol="0">
            <a:spAutoFit/>
          </a:bodyPr>
          <a:lstStyle/>
          <a:p>
            <a:r>
              <a:rPr lang="th-TH" sz="3500" dirty="0"/>
              <a:t>ประสิทธิภาพ / ต้นทุน</a:t>
            </a:r>
            <a:endParaRPr lang="de-AT" sz="3500" dirty="0"/>
          </a:p>
        </p:txBody>
      </p:sp>
      <p:sp>
        <p:nvSpPr>
          <p:cNvPr id="10" name="Textfeld 9"/>
          <p:cNvSpPr txBox="1"/>
          <p:nvPr/>
        </p:nvSpPr>
        <p:spPr>
          <a:xfrm>
            <a:off x="7106214" y="7890770"/>
            <a:ext cx="2976544" cy="630942"/>
          </a:xfrm>
          <a:prstGeom prst="rect">
            <a:avLst/>
          </a:prstGeom>
          <a:solidFill>
            <a:srgbClr val="FFFF00"/>
          </a:solidFill>
        </p:spPr>
        <p:txBody>
          <a:bodyPr wrap="square" rtlCol="0">
            <a:spAutoFit/>
          </a:bodyPr>
          <a:lstStyle/>
          <a:p>
            <a:r>
              <a:rPr lang="th-TH" sz="3500" dirty="0"/>
              <a:t>การสร้างมูลค่า</a:t>
            </a:r>
            <a:endParaRPr lang="de-AT" sz="3500" dirty="0"/>
          </a:p>
        </p:txBody>
      </p:sp>
      <p:sp>
        <p:nvSpPr>
          <p:cNvPr id="11" name="Rechteck 10"/>
          <p:cNvSpPr/>
          <p:nvPr/>
        </p:nvSpPr>
        <p:spPr>
          <a:xfrm>
            <a:off x="1786882" y="2542847"/>
            <a:ext cx="4792916" cy="5221619"/>
          </a:xfrm>
          <a:prstGeom prst="rect">
            <a:avLst/>
          </a:prstGeom>
          <a:solidFill>
            <a:srgbClr val="92D05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
        <p:nvSpPr>
          <p:cNvPr id="13" name="Rechteck 12"/>
          <p:cNvSpPr/>
          <p:nvPr/>
        </p:nvSpPr>
        <p:spPr>
          <a:xfrm>
            <a:off x="6579798" y="2542847"/>
            <a:ext cx="4877668" cy="5191022"/>
          </a:xfrm>
          <a:prstGeom prst="rect">
            <a:avLst/>
          </a:prstGeom>
          <a:solidFill>
            <a:srgbClr val="FFFF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AT" dirty="0"/>
              <a:t>&lt;</a:t>
            </a:r>
          </a:p>
        </p:txBody>
      </p:sp>
    </p:spTree>
    <p:extLst>
      <p:ext uri="{BB962C8B-B14F-4D97-AF65-F5344CB8AC3E}">
        <p14:creationId xmlns:p14="http://schemas.microsoft.com/office/powerpoint/2010/main" val="24086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13</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Social Business Canvas</a:t>
            </a:r>
            <a:endParaRPr lang="de-AT"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3323442680"/>
              </p:ext>
            </p:extLst>
          </p:nvPr>
        </p:nvGraphicFramePr>
        <p:xfrm>
          <a:off x="316512" y="1783529"/>
          <a:ext cx="13919292" cy="6949807"/>
        </p:xfrm>
        <a:graphic>
          <a:graphicData uri="http://schemas.openxmlformats.org/drawingml/2006/table">
            <a:tbl>
              <a:tblPr firstRow="1" bandRow="1">
                <a:tableStyleId>{3C2FFA5D-87B4-456A-9821-1D502468CF0F}</a:tableStyleId>
              </a:tblPr>
              <a:tblGrid>
                <a:gridCol w="2890818">
                  <a:extLst>
                    <a:ext uri="{9D8B030D-6E8A-4147-A177-3AD203B41FA5}">
                      <a16:colId xmlns:a16="http://schemas.microsoft.com/office/drawing/2014/main" val="1299375779"/>
                    </a:ext>
                  </a:extLst>
                </a:gridCol>
                <a:gridCol w="2890818">
                  <a:extLst>
                    <a:ext uri="{9D8B030D-6E8A-4147-A177-3AD203B41FA5}">
                      <a16:colId xmlns:a16="http://schemas.microsoft.com/office/drawing/2014/main" val="3400536580"/>
                    </a:ext>
                  </a:extLst>
                </a:gridCol>
                <a:gridCol w="1445408">
                  <a:extLst>
                    <a:ext uri="{9D8B030D-6E8A-4147-A177-3AD203B41FA5}">
                      <a16:colId xmlns:a16="http://schemas.microsoft.com/office/drawing/2014/main" val="2774539066"/>
                    </a:ext>
                  </a:extLst>
                </a:gridCol>
                <a:gridCol w="1445408">
                  <a:extLst>
                    <a:ext uri="{9D8B030D-6E8A-4147-A177-3AD203B41FA5}">
                      <a16:colId xmlns:a16="http://schemas.microsoft.com/office/drawing/2014/main" val="4157807386"/>
                    </a:ext>
                  </a:extLst>
                </a:gridCol>
                <a:gridCol w="2356022">
                  <a:extLst>
                    <a:ext uri="{9D8B030D-6E8A-4147-A177-3AD203B41FA5}">
                      <a16:colId xmlns:a16="http://schemas.microsoft.com/office/drawing/2014/main" val="2882482274"/>
                    </a:ext>
                  </a:extLst>
                </a:gridCol>
                <a:gridCol w="2890818">
                  <a:extLst>
                    <a:ext uri="{9D8B030D-6E8A-4147-A177-3AD203B41FA5}">
                      <a16:colId xmlns:a16="http://schemas.microsoft.com/office/drawing/2014/main" val="507460476"/>
                    </a:ext>
                  </a:extLst>
                </a:gridCol>
              </a:tblGrid>
              <a:tr h="3670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b="0" dirty="0">
                          <a:solidFill>
                            <a:schemeClr val="tx1"/>
                          </a:solidFill>
                        </a:rPr>
                        <a:t>การตลาด </a:t>
                      </a:r>
                      <a:r>
                        <a:rPr lang="en-US" sz="3200" b="0" dirty="0">
                          <a:solidFill>
                            <a:schemeClr val="tx1"/>
                          </a:solidFill>
                        </a:rPr>
                        <a:t>&amp; </a:t>
                      </a:r>
                      <a:r>
                        <a:rPr lang="th-TH" sz="3200" b="0" dirty="0">
                          <a:solidFill>
                            <a:schemeClr val="tx1"/>
                          </a:solidFill>
                        </a:rPr>
                        <a:t>การสื่อสาร</a:t>
                      </a:r>
                      <a:endParaRPr lang="en-US" sz="3200" b="0" dirty="0">
                        <a:solidFill>
                          <a:schemeClr val="tx1"/>
                        </a:solidFill>
                      </a:endParaRPr>
                    </a:p>
                    <a:p>
                      <a:endParaRPr lang="en-US" sz="3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Distribution</a:t>
                      </a:r>
                      <a:r>
                        <a:rPr lang="th-TH" sz="2000" dirty="0">
                          <a:solidFill>
                            <a:schemeClr val="tx1"/>
                          </a:solidFill>
                        </a:rPr>
                        <a:t> การจำหน่าย</a:t>
                      </a:r>
                      <a:endParaRPr lang="en-US" sz="20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rPr>
                        <a:t>Product</a:t>
                      </a:r>
                      <a:r>
                        <a:rPr lang="en-US" sz="3200" baseline="0" dirty="0">
                          <a:solidFill>
                            <a:schemeClr val="tx1"/>
                          </a:solidFill>
                        </a:rPr>
                        <a:t> / Service and its Value Proposition</a:t>
                      </a:r>
                      <a:r>
                        <a:rPr lang="th-TH" sz="3200" baseline="0" dirty="0">
                          <a:solidFill>
                            <a:schemeClr val="tx1"/>
                          </a:solidFill>
                        </a:rPr>
                        <a:t> </a:t>
                      </a: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r>
                        <a:rPr lang="th-TH" sz="3200" dirty="0">
                          <a:solidFill>
                            <a:schemeClr val="tx1"/>
                          </a:solidFill>
                        </a:rPr>
                        <a:t>คู่แข่ง</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rPr>
                        <a:t>Customer Segments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3278972">
                <a:tc gridSpan="3">
                  <a:txBody>
                    <a:bodyPr/>
                    <a:lstStyle/>
                    <a:p>
                      <a:r>
                        <a:rPr lang="th-TH" sz="3200" b="1" dirty="0">
                          <a:solidFill>
                            <a:schemeClr val="tx1"/>
                          </a:solidFill>
                        </a:rPr>
                        <a:t>โครงสร้างต้นทุน</a:t>
                      </a:r>
                      <a:endParaRPr lang="en-US" sz="3200" b="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r>
                        <a:rPr lang="th-TH" sz="3200" b="1" dirty="0">
                          <a:solidFill>
                            <a:schemeClr val="tx1"/>
                          </a:solidFill>
                        </a:rPr>
                        <a:t>กระแสรายได้</a:t>
                      </a:r>
                      <a:endParaRPr lang="en-US" sz="3200" b="1"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2393262" y="3016126"/>
            <a:ext cx="4827938" cy="4913184"/>
          </a:xfrm>
          <a:prstGeom prst="rect">
            <a:avLst/>
          </a:prstGeom>
        </p:spPr>
      </p:pic>
      <p:sp>
        <p:nvSpPr>
          <p:cNvPr id="11" name="Textfeld 10"/>
          <p:cNvSpPr txBox="1"/>
          <p:nvPr/>
        </p:nvSpPr>
        <p:spPr>
          <a:xfrm rot="39469">
            <a:off x="13091626" y="4749443"/>
            <a:ext cx="3272024" cy="1446550"/>
          </a:xfrm>
          <a:prstGeom prst="rect">
            <a:avLst/>
          </a:prstGeom>
          <a:solidFill>
            <a:schemeClr val="bg1"/>
          </a:solidFill>
        </p:spPr>
        <p:txBody>
          <a:bodyPr wrap="square" rtlCol="0">
            <a:spAutoFit/>
          </a:bodyPr>
          <a:lstStyle/>
          <a:p>
            <a:pPr algn="ctr"/>
            <a:r>
              <a:rPr lang="en-US" sz="4400" b="1" dirty="0">
                <a:solidFill>
                  <a:srgbClr val="008000"/>
                </a:solidFill>
                <a:latin typeface="Bahnschrift" panose="020B0502040204020203" pitchFamily="34" charset="0"/>
              </a:rPr>
              <a:t>Customer Perspective</a:t>
            </a:r>
          </a:p>
        </p:txBody>
      </p:sp>
      <p:sp>
        <p:nvSpPr>
          <p:cNvPr id="15" name="Textfeld 14"/>
          <p:cNvSpPr txBox="1"/>
          <p:nvPr/>
        </p:nvSpPr>
        <p:spPr>
          <a:xfrm>
            <a:off x="12682169" y="2255164"/>
            <a:ext cx="1447800" cy="1631216"/>
          </a:xfrm>
          <a:prstGeom prst="rect">
            <a:avLst/>
          </a:prstGeom>
          <a:noFill/>
        </p:spPr>
        <p:txBody>
          <a:bodyPr wrap="square" rtlCol="0">
            <a:spAutoFit/>
          </a:bodyPr>
          <a:lstStyle/>
          <a:p>
            <a:r>
              <a:rPr lang="en-US" sz="10000" dirty="0">
                <a:solidFill>
                  <a:srgbClr val="008000"/>
                </a:solidFill>
                <a:latin typeface="Wingdings" panose="05000000000000000000" pitchFamily="2" charset="2"/>
              </a:rPr>
              <a:t>ü</a:t>
            </a:r>
          </a:p>
        </p:txBody>
      </p:sp>
      <p:pic>
        <p:nvPicPr>
          <p:cNvPr id="5" name="Grafik 4"/>
          <p:cNvPicPr>
            <a:picLocks noChangeAspect="1"/>
          </p:cNvPicPr>
          <p:nvPr/>
        </p:nvPicPr>
        <p:blipFill>
          <a:blip r:embed="rId6"/>
          <a:stretch>
            <a:fillRect/>
          </a:stretch>
        </p:blipFill>
        <p:spPr>
          <a:xfrm>
            <a:off x="368454" y="6310060"/>
            <a:ext cx="1619250" cy="1619250"/>
          </a:xfrm>
          <a:prstGeom prst="rect">
            <a:avLst/>
          </a:prstGeom>
        </p:spPr>
      </p:pic>
      <p:pic>
        <p:nvPicPr>
          <p:cNvPr id="17" name="Grafik 16"/>
          <p:cNvPicPr>
            <a:picLocks noChangeAspect="1"/>
          </p:cNvPicPr>
          <p:nvPr/>
        </p:nvPicPr>
        <p:blipFill>
          <a:blip r:embed="rId6"/>
          <a:stretch>
            <a:fillRect/>
          </a:stretch>
        </p:blipFill>
        <p:spPr>
          <a:xfrm>
            <a:off x="3338863" y="2431742"/>
            <a:ext cx="1619250" cy="1619250"/>
          </a:xfrm>
          <a:prstGeom prst="rect">
            <a:avLst/>
          </a:prstGeom>
        </p:spPr>
      </p:pic>
      <p:pic>
        <p:nvPicPr>
          <p:cNvPr id="18" name="Grafik 17"/>
          <p:cNvPicPr>
            <a:picLocks noChangeAspect="1"/>
          </p:cNvPicPr>
          <p:nvPr/>
        </p:nvPicPr>
        <p:blipFill>
          <a:blip r:embed="rId6"/>
          <a:stretch>
            <a:fillRect/>
          </a:stretch>
        </p:blipFill>
        <p:spPr>
          <a:xfrm>
            <a:off x="7854205" y="6085757"/>
            <a:ext cx="1619250" cy="1619250"/>
          </a:xfrm>
          <a:prstGeom prst="rect">
            <a:avLst/>
          </a:prstGeom>
        </p:spPr>
      </p:pic>
      <p:sp>
        <p:nvSpPr>
          <p:cNvPr id="21" name="Textfeld 20"/>
          <p:cNvSpPr txBox="1"/>
          <p:nvPr/>
        </p:nvSpPr>
        <p:spPr>
          <a:xfrm>
            <a:off x="420902" y="2934678"/>
            <a:ext cx="2687799" cy="461665"/>
          </a:xfrm>
          <a:prstGeom prst="rect">
            <a:avLst/>
          </a:prstGeom>
          <a:noFill/>
        </p:spPr>
        <p:txBody>
          <a:bodyPr wrap="square" rtlCol="0">
            <a:spAutoFit/>
          </a:bodyPr>
          <a:lstStyle/>
          <a:p>
            <a:r>
              <a:rPr lang="en-US" sz="2400" dirty="0">
                <a:solidFill>
                  <a:schemeClr val="tx1">
                    <a:lumMod val="50000"/>
                    <a:lumOff val="50000"/>
                  </a:schemeClr>
                </a:solidFill>
              </a:rPr>
              <a:t>Training 3</a:t>
            </a:r>
          </a:p>
        </p:txBody>
      </p:sp>
      <p:pic>
        <p:nvPicPr>
          <p:cNvPr id="22" name="Grafik 21"/>
          <p:cNvPicPr>
            <a:picLocks noChangeAspect="1"/>
          </p:cNvPicPr>
          <p:nvPr/>
        </p:nvPicPr>
        <p:blipFill>
          <a:blip r:embed="rId6"/>
          <a:stretch>
            <a:fillRect/>
          </a:stretch>
        </p:blipFill>
        <p:spPr>
          <a:xfrm>
            <a:off x="9173888" y="2351404"/>
            <a:ext cx="1619250" cy="1619250"/>
          </a:xfrm>
          <a:prstGeom prst="rect">
            <a:avLst/>
          </a:prstGeom>
        </p:spPr>
      </p:pic>
      <p:pic>
        <p:nvPicPr>
          <p:cNvPr id="24" name="Grafik 23"/>
          <p:cNvPicPr>
            <a:picLocks noChangeAspect="1"/>
          </p:cNvPicPr>
          <p:nvPr/>
        </p:nvPicPr>
        <p:blipFill>
          <a:blip r:embed="rId6"/>
          <a:stretch>
            <a:fillRect/>
          </a:stretch>
        </p:blipFill>
        <p:spPr>
          <a:xfrm>
            <a:off x="6199671" y="3751515"/>
            <a:ext cx="1619250" cy="1619250"/>
          </a:xfrm>
          <a:prstGeom prst="rect">
            <a:avLst/>
          </a:prstGeom>
        </p:spPr>
      </p:pic>
    </p:spTree>
    <p:extLst>
      <p:ext uri="{BB962C8B-B14F-4D97-AF65-F5344CB8AC3E}">
        <p14:creationId xmlns:p14="http://schemas.microsoft.com/office/powerpoint/2010/main" val="3470776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14</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Social Business Canvas</a:t>
            </a:r>
            <a:endParaRPr lang="de-AT"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Google Shape;706;p47"/>
          <p:cNvGraphicFramePr/>
          <p:nvPr>
            <p:extLst>
              <p:ext uri="{D42A27DB-BD31-4B8C-83A1-F6EECF244321}">
                <p14:modId xmlns:p14="http://schemas.microsoft.com/office/powerpoint/2010/main" val="3004398321"/>
              </p:ext>
            </p:extLst>
          </p:nvPr>
        </p:nvGraphicFramePr>
        <p:xfrm>
          <a:off x="418318" y="1848015"/>
          <a:ext cx="13487400" cy="6811252"/>
        </p:xfrm>
        <a:graphic>
          <a:graphicData uri="http://schemas.openxmlformats.org/drawingml/2006/table">
            <a:tbl>
              <a:tblPr>
                <a:noFill/>
              </a:tblPr>
              <a:tblGrid>
                <a:gridCol w="3371850">
                  <a:extLst>
                    <a:ext uri="{9D8B030D-6E8A-4147-A177-3AD203B41FA5}">
                      <a16:colId xmlns:a16="http://schemas.microsoft.com/office/drawing/2014/main" val="20000"/>
                    </a:ext>
                  </a:extLst>
                </a:gridCol>
                <a:gridCol w="3371850">
                  <a:extLst>
                    <a:ext uri="{9D8B030D-6E8A-4147-A177-3AD203B41FA5}">
                      <a16:colId xmlns:a16="http://schemas.microsoft.com/office/drawing/2014/main" val="20001"/>
                    </a:ext>
                  </a:extLst>
                </a:gridCol>
                <a:gridCol w="3371850">
                  <a:extLst>
                    <a:ext uri="{9D8B030D-6E8A-4147-A177-3AD203B41FA5}">
                      <a16:colId xmlns:a16="http://schemas.microsoft.com/office/drawing/2014/main" val="20003"/>
                    </a:ext>
                  </a:extLst>
                </a:gridCol>
                <a:gridCol w="3371850">
                  <a:extLst>
                    <a:ext uri="{9D8B030D-6E8A-4147-A177-3AD203B41FA5}">
                      <a16:colId xmlns:a16="http://schemas.microsoft.com/office/drawing/2014/main" val="20005"/>
                    </a:ext>
                  </a:extLst>
                </a:gridCol>
              </a:tblGrid>
              <a:tr h="2731141">
                <a:tc rowSpan="2">
                  <a:txBody>
                    <a:bodyPr/>
                    <a:lstStyle/>
                    <a:p>
                      <a:pPr marL="0" marR="0" lvl="0" indent="0" algn="l" rtl="0">
                        <a:lnSpc>
                          <a:spcPct val="100000"/>
                        </a:lnSpc>
                        <a:spcBef>
                          <a:spcPts val="0"/>
                        </a:spcBef>
                        <a:spcAft>
                          <a:spcPts val="0"/>
                        </a:spcAft>
                        <a:buClr>
                          <a:schemeClr val="dk1"/>
                        </a:buClr>
                        <a:buSzPts val="3000"/>
                        <a:buFont typeface="Gill Sans"/>
                        <a:buNone/>
                      </a:pPr>
                      <a:r>
                        <a:rPr lang="th-TH" sz="3000" i="1" u="none" strike="noStrike" cap="none" dirty="0">
                          <a:latin typeface="+mn-lt"/>
                          <a:ea typeface="Cambria"/>
                          <a:cs typeface="Cambria"/>
                          <a:sym typeface="Gill Sans"/>
                        </a:rPr>
                        <a:t>ความท้าทายทางสังคม</a:t>
                      </a:r>
                      <a:endParaRPr sz="3000" u="none" strike="noStrike" cap="none" dirty="0">
                        <a:latin typeface="+mn-lt"/>
                        <a:ea typeface="Cambria"/>
                        <a:cs typeface="Cambria"/>
                        <a:sym typeface="Cambria"/>
                      </a:endParaRPr>
                    </a:p>
                  </a:txBody>
                  <a:tcPr marL="71975" marR="719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3000"/>
                        <a:buFont typeface="Gill Sans"/>
                        <a:buNone/>
                      </a:pPr>
                      <a:r>
                        <a:rPr lang="th-TH" sz="3000" i="1" u="none" strike="noStrike" cap="none" dirty="0">
                          <a:latin typeface="Gill Sans"/>
                          <a:ea typeface="Cambria"/>
                          <a:cs typeface="Cambria"/>
                          <a:sym typeface="Gill Sans"/>
                        </a:rPr>
                        <a:t>ผู้รับผลประโยชน์</a:t>
                      </a:r>
                      <a:endParaRPr sz="3000" u="none" strike="noStrike" cap="none" dirty="0">
                        <a:latin typeface="Cambria"/>
                        <a:ea typeface="Cambria"/>
                        <a:cs typeface="Cambria"/>
                        <a:sym typeface="Cambria"/>
                      </a:endParaRPr>
                    </a:p>
                  </a:txBody>
                  <a:tcPr marL="71975" marR="71975" marT="0" marB="0">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3000"/>
                        <a:buFont typeface="Gill Sans"/>
                        <a:buNone/>
                        <a:tabLst/>
                        <a:defRPr/>
                      </a:pPr>
                      <a:r>
                        <a:rPr lang="th-TH" sz="2400" u="none" strike="noStrike" cap="none" dirty="0">
                          <a:latin typeface="+mn-lt"/>
                          <a:ea typeface="Cambria"/>
                          <a:cs typeface="Cambria"/>
                          <a:sym typeface="Cambria"/>
                        </a:rPr>
                        <a:t>ข้อมูลที่เป็นไปได้ของผู้รับผลประโยชน์</a:t>
                      </a:r>
                      <a:endParaRPr lang="pl-PL" sz="2400" u="none" strike="noStrike" cap="none" dirty="0">
                        <a:latin typeface="+mn-lt"/>
                        <a:ea typeface="Cambria"/>
                        <a:cs typeface="Cambria"/>
                        <a:sym typeface="Cambria"/>
                      </a:endParaRPr>
                    </a:p>
                    <a:p>
                      <a:pPr marL="0" marR="0" lvl="0" indent="0" algn="l" rtl="0">
                        <a:lnSpc>
                          <a:spcPct val="100000"/>
                        </a:lnSpc>
                        <a:spcBef>
                          <a:spcPts val="0"/>
                        </a:spcBef>
                        <a:spcAft>
                          <a:spcPts val="0"/>
                        </a:spcAft>
                        <a:buClr>
                          <a:schemeClr val="dk1"/>
                        </a:buClr>
                        <a:buSzPts val="3000"/>
                        <a:buFont typeface="Gill Sans"/>
                        <a:buNone/>
                      </a:pPr>
                      <a:endParaRPr sz="3000" u="none" strike="noStrike" cap="none" dirty="0">
                        <a:latin typeface="Cambria"/>
                        <a:ea typeface="Cambria"/>
                        <a:cs typeface="Cambria"/>
                        <a:sym typeface="Cambria"/>
                      </a:endParaRPr>
                    </a:p>
                  </a:txBody>
                  <a:tcPr marL="71975" marR="719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FFFFFF"/>
                    </a:solidFill>
                  </a:tcPr>
                </a:tc>
                <a:tc rowSpan="2">
                  <a:txBody>
                    <a:bodyPr/>
                    <a:lstStyle/>
                    <a:p>
                      <a:pPr marL="0" marR="0" lvl="0" indent="0" algn="l" defTabSz="914400" rtl="0" eaLnBrk="1" fontAlgn="auto" latinLnBrk="0" hangingPunct="1">
                        <a:lnSpc>
                          <a:spcPct val="100000"/>
                        </a:lnSpc>
                        <a:spcBef>
                          <a:spcPts val="0"/>
                        </a:spcBef>
                        <a:spcAft>
                          <a:spcPts val="0"/>
                        </a:spcAft>
                        <a:buClr>
                          <a:schemeClr val="dk1"/>
                        </a:buClr>
                        <a:buSzPts val="3000"/>
                        <a:buFont typeface="Gill Sans"/>
                        <a:buNone/>
                        <a:tabLst/>
                        <a:defRPr/>
                      </a:pPr>
                      <a:r>
                        <a:rPr lang="th-TH" sz="3000" i="1" u="none" strike="noStrike" cap="none" dirty="0">
                          <a:latin typeface="Gill Sans"/>
                          <a:ea typeface="Cambria"/>
                          <a:cs typeface="Cambria"/>
                          <a:sym typeface="Gill Sans"/>
                        </a:rPr>
                        <a:t>หุ้นส่วน</a:t>
                      </a:r>
                      <a:endParaRPr lang="pl-PL" sz="3000" u="none" strike="noStrike" cap="none" dirty="0">
                        <a:latin typeface="Cambria"/>
                        <a:ea typeface="Cambria"/>
                        <a:cs typeface="Cambria"/>
                        <a:sym typeface="Cambria"/>
                      </a:endParaRPr>
                    </a:p>
                    <a:p>
                      <a:pPr marL="0" marR="0" lvl="0" indent="0" algn="l" rtl="0">
                        <a:lnSpc>
                          <a:spcPct val="100000"/>
                        </a:lnSpc>
                        <a:spcBef>
                          <a:spcPts val="0"/>
                        </a:spcBef>
                        <a:spcAft>
                          <a:spcPts val="0"/>
                        </a:spcAft>
                        <a:buClr>
                          <a:schemeClr val="dk1"/>
                        </a:buClr>
                        <a:buSzPts val="3000"/>
                        <a:buFont typeface="Gill Sans"/>
                        <a:buNone/>
                      </a:pPr>
                      <a:endParaRPr sz="3000" u="none" strike="noStrike" cap="none" dirty="0">
                        <a:latin typeface="Cambria"/>
                        <a:ea typeface="Cambria"/>
                        <a:cs typeface="Cambria"/>
                        <a:sym typeface="Cambria"/>
                      </a:endParaRPr>
                    </a:p>
                  </a:txBody>
                  <a:tcPr marL="71975" marR="71975" marT="0" marB="0">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912857">
                <a:tc vMerge="1">
                  <a:txBody>
                    <a:bodyPr/>
                    <a:lstStyle/>
                    <a:p>
                      <a:endParaRPr lang="de-DE"/>
                    </a:p>
                  </a:txBody>
                  <a:tcPr/>
                </a:tc>
                <a:tc gridSpan="2">
                  <a:txBody>
                    <a:bodyPr/>
                    <a:lstStyle/>
                    <a:p>
                      <a:pPr marL="0" marR="0" lvl="0" indent="0" algn="l" defTabSz="914400" rtl="0" eaLnBrk="1" fontAlgn="auto" latinLnBrk="0" hangingPunct="1">
                        <a:lnSpc>
                          <a:spcPct val="100000"/>
                        </a:lnSpc>
                        <a:spcBef>
                          <a:spcPts val="0"/>
                        </a:spcBef>
                        <a:spcAft>
                          <a:spcPts val="0"/>
                        </a:spcAft>
                        <a:buClr>
                          <a:schemeClr val="dk1"/>
                        </a:buClr>
                        <a:buSzPts val="3000"/>
                        <a:buFont typeface="Gill Sans"/>
                        <a:buNone/>
                        <a:tabLst/>
                        <a:defRPr/>
                      </a:pPr>
                      <a:r>
                        <a:rPr lang="th-TH" sz="3000" i="1" u="none" strike="noStrike" cap="none" dirty="0">
                          <a:latin typeface="Gill Sans"/>
                          <a:ea typeface="Cambria"/>
                          <a:cs typeface="Cambria"/>
                          <a:sym typeface="Gill Sans"/>
                        </a:rPr>
                        <a:t>กิจกรรมหลัก</a:t>
                      </a:r>
                      <a:endParaRPr lang="de-DE" sz="3000" u="none" strike="noStrike" cap="none" dirty="0">
                        <a:latin typeface="Cambria"/>
                        <a:ea typeface="Cambria"/>
                        <a:cs typeface="Cambria"/>
                        <a:sym typeface="Cambria"/>
                      </a:endParaRPr>
                    </a:p>
                    <a:p>
                      <a:pPr marL="0" marR="0" lvl="0" indent="0" algn="l" rtl="0">
                        <a:lnSpc>
                          <a:spcPct val="100000"/>
                        </a:lnSpc>
                        <a:spcBef>
                          <a:spcPts val="0"/>
                        </a:spcBef>
                        <a:spcAft>
                          <a:spcPts val="0"/>
                        </a:spcAft>
                        <a:buClr>
                          <a:schemeClr val="dk1"/>
                        </a:buClr>
                        <a:buSzPts val="3000"/>
                        <a:buFont typeface="Gill Sans"/>
                        <a:buNone/>
                      </a:pPr>
                      <a:endParaRPr lang="de-DE" sz="3000" i="1" u="none" strike="noStrike" cap="none" dirty="0">
                        <a:latin typeface="Gill Sans"/>
                        <a:ea typeface="Gill Sans"/>
                        <a:cs typeface="Gill Sans"/>
                        <a:sym typeface="Gill Sans"/>
                      </a:endParaRPr>
                    </a:p>
                  </a:txBody>
                  <a:tcPr marL="71975" marR="71975" marT="0" marB="0">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FFFFFF"/>
                    </a:solidFill>
                  </a:tcPr>
                </a:tc>
                <a:tc hMerge="1">
                  <a:txBody>
                    <a:bodyPr/>
                    <a:lstStyle/>
                    <a:p>
                      <a:endParaRPr lang="de-DE" dirty="0"/>
                    </a:p>
                  </a:txBody>
                  <a:tcPr marL="71975" marR="71975" marT="0" marB="0">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FFFFFF"/>
                    </a:solidFill>
                  </a:tcPr>
                </a:tc>
                <a:tc vMerge="1">
                  <a:txBody>
                    <a:bodyPr/>
                    <a:lstStyle/>
                    <a:p>
                      <a:endParaRPr lang="de-DE"/>
                    </a:p>
                  </a:txBody>
                  <a:tcPr/>
                </a:tc>
                <a:extLst>
                  <a:ext uri="{0D108BD9-81ED-4DB2-BD59-A6C34878D82A}">
                    <a16:rowId xmlns:a16="http://schemas.microsoft.com/office/drawing/2014/main" val="10001"/>
                  </a:ext>
                </a:extLst>
              </a:tr>
              <a:tr h="2167254">
                <a:tc gridSpan="2">
                  <a:txBody>
                    <a:bodyPr/>
                    <a:lstStyle/>
                    <a:p>
                      <a:pPr marL="0" marR="0" lvl="0" indent="0" algn="l" rtl="0">
                        <a:lnSpc>
                          <a:spcPct val="100000"/>
                        </a:lnSpc>
                        <a:spcBef>
                          <a:spcPts val="0"/>
                        </a:spcBef>
                        <a:spcAft>
                          <a:spcPts val="0"/>
                        </a:spcAft>
                        <a:buClr>
                          <a:schemeClr val="dk1"/>
                        </a:buClr>
                        <a:buSzPts val="3000"/>
                        <a:buFont typeface="Gill Sans"/>
                        <a:buNone/>
                      </a:pPr>
                      <a:r>
                        <a:rPr lang="th-TH" sz="3600" i="1" u="none" strike="noStrike" cap="none" dirty="0">
                          <a:latin typeface="Gill Sans"/>
                          <a:ea typeface="Cambria"/>
                          <a:cs typeface="Cambria"/>
                          <a:sym typeface="Gill Sans"/>
                        </a:rPr>
                        <a:t>ทรัพยากร </a:t>
                      </a:r>
                      <a:endParaRPr sz="3600" u="none" strike="noStrike" cap="none" dirty="0">
                        <a:latin typeface="Cambria"/>
                        <a:ea typeface="Cambria"/>
                        <a:cs typeface="Cambria"/>
                        <a:sym typeface="Cambria"/>
                      </a:endParaRPr>
                    </a:p>
                  </a:txBody>
                  <a:tcPr marL="71975" marR="719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hMerge="1">
                  <a:txBody>
                    <a:bodyPr/>
                    <a:lstStyle/>
                    <a:p>
                      <a:endParaRPr lang="de-DE"/>
                    </a:p>
                  </a:txBody>
                  <a:tcPr/>
                </a:tc>
                <a:tc gridSpan="2">
                  <a:txBody>
                    <a:bodyPr/>
                    <a:lstStyle/>
                    <a:p>
                      <a:pPr marL="0" marR="0" lvl="0" indent="0" algn="l" rtl="0">
                        <a:lnSpc>
                          <a:spcPct val="100000"/>
                        </a:lnSpc>
                        <a:spcBef>
                          <a:spcPts val="0"/>
                        </a:spcBef>
                        <a:spcAft>
                          <a:spcPts val="0"/>
                        </a:spcAft>
                        <a:buClr>
                          <a:schemeClr val="dk1"/>
                        </a:buClr>
                        <a:buSzPts val="3000"/>
                        <a:buFont typeface="Gill Sans"/>
                        <a:buNone/>
                      </a:pPr>
                      <a:r>
                        <a:rPr lang="th-TH" sz="3200" i="1" u="none" strike="noStrike" cap="none" dirty="0">
                          <a:latin typeface="Gill Sans"/>
                          <a:ea typeface="Cambria"/>
                          <a:cs typeface="Cambria"/>
                          <a:sym typeface="Gill Sans"/>
                        </a:rPr>
                        <a:t>ผลลัพท์ที่คาดหวังในอนาคต</a:t>
                      </a:r>
                      <a:endParaRPr sz="3200" u="none" strike="noStrike" cap="none" dirty="0">
                        <a:latin typeface="Cambria"/>
                        <a:ea typeface="Cambria"/>
                        <a:cs typeface="Cambria"/>
                        <a:sym typeface="Cambria"/>
                      </a:endParaRPr>
                    </a:p>
                  </a:txBody>
                  <a:tcPr marL="71975" marR="71975" marT="0" marB="0">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hMerge="1">
                  <a:txBody>
                    <a:bodyPr/>
                    <a:lstStyle/>
                    <a:p>
                      <a:endParaRPr lang="de-DE"/>
                    </a:p>
                  </a:txBody>
                  <a:tcPr/>
                </a:tc>
                <a:extLst>
                  <a:ext uri="{0D108BD9-81ED-4DB2-BD59-A6C34878D82A}">
                    <a16:rowId xmlns:a16="http://schemas.microsoft.com/office/drawing/2014/main" val="10002"/>
                  </a:ext>
                </a:extLst>
              </a:tr>
            </a:tbl>
          </a:graphicData>
        </a:graphic>
      </p:graphicFrame>
      <p:sp>
        <p:nvSpPr>
          <p:cNvPr id="14" name="Textfeld 13"/>
          <p:cNvSpPr txBox="1"/>
          <p:nvPr/>
        </p:nvSpPr>
        <p:spPr>
          <a:xfrm>
            <a:off x="4267200" y="2248910"/>
            <a:ext cx="1447800" cy="1631216"/>
          </a:xfrm>
          <a:prstGeom prst="rect">
            <a:avLst/>
          </a:prstGeom>
          <a:noFill/>
        </p:spPr>
        <p:txBody>
          <a:bodyPr wrap="square" rtlCol="0">
            <a:spAutoFit/>
          </a:bodyPr>
          <a:lstStyle/>
          <a:p>
            <a:r>
              <a:rPr lang="en-US" sz="10000" dirty="0">
                <a:solidFill>
                  <a:srgbClr val="002060"/>
                </a:solidFill>
                <a:latin typeface="Wingdings" panose="05000000000000000000" pitchFamily="2" charset="2"/>
              </a:rPr>
              <a:t>ü</a:t>
            </a:r>
          </a:p>
        </p:txBody>
      </p:sp>
      <p:sp>
        <p:nvSpPr>
          <p:cNvPr id="17" name="Textfeld 16"/>
          <p:cNvSpPr txBox="1"/>
          <p:nvPr/>
        </p:nvSpPr>
        <p:spPr>
          <a:xfrm>
            <a:off x="1558361" y="2449226"/>
            <a:ext cx="1447800" cy="1631216"/>
          </a:xfrm>
          <a:prstGeom prst="rect">
            <a:avLst/>
          </a:prstGeom>
          <a:noFill/>
        </p:spPr>
        <p:txBody>
          <a:bodyPr wrap="square" rtlCol="0">
            <a:spAutoFit/>
          </a:bodyPr>
          <a:lstStyle/>
          <a:p>
            <a:r>
              <a:rPr lang="en-US" sz="10000" dirty="0">
                <a:solidFill>
                  <a:srgbClr val="002060"/>
                </a:solidFill>
                <a:latin typeface="Wingdings" panose="05000000000000000000" pitchFamily="2" charset="2"/>
              </a:rPr>
              <a:t>ü</a:t>
            </a:r>
          </a:p>
        </p:txBody>
      </p:sp>
      <p:grpSp>
        <p:nvGrpSpPr>
          <p:cNvPr id="16" name="Gruppieren 15"/>
          <p:cNvGrpSpPr/>
          <p:nvPr/>
        </p:nvGrpSpPr>
        <p:grpSpPr>
          <a:xfrm>
            <a:off x="12176681" y="2439951"/>
            <a:ext cx="5486399" cy="4269334"/>
            <a:chOff x="7117106" y="2689863"/>
            <a:chExt cx="5486399" cy="4269334"/>
          </a:xfrm>
        </p:grpSpPr>
        <p:pic>
          <p:nvPicPr>
            <p:cNvPr id="18" name="Grafik 17"/>
            <p:cNvPicPr>
              <a:picLocks noChangeAspect="1"/>
            </p:cNvPicPr>
            <p:nvPr/>
          </p:nvPicPr>
          <p:blipFill rotWithShape="1">
            <a:blip r:embed="rId4">
              <a:extLst>
                <a:ext uri="{BEBA8EAE-BF5A-486C-A8C5-ECC9F3942E4B}">
                  <a14:imgProps xmlns:a14="http://schemas.microsoft.com/office/drawing/2010/main">
                    <a14:imgLayer r:embed="rId5">
                      <a14:imgEffect>
                        <a14:backgroundRemoval t="39934" b="53874" l="62279" r="66211"/>
                      </a14:imgEffect>
                    </a14:imgLayer>
                  </a14:imgProps>
                </a:ext>
              </a:extLst>
            </a:blip>
            <a:srcRect l="62028" t="38192" r="33793" b="44384"/>
            <a:stretch/>
          </p:blipFill>
          <p:spPr>
            <a:xfrm>
              <a:off x="7117106" y="2689863"/>
              <a:ext cx="5486399" cy="4269334"/>
            </a:xfrm>
            <a:prstGeom prst="rect">
              <a:avLst/>
            </a:prstGeom>
          </p:spPr>
        </p:pic>
        <p:sp>
          <p:nvSpPr>
            <p:cNvPr id="15" name="Textfeld 14"/>
            <p:cNvSpPr txBox="1"/>
            <p:nvPr/>
          </p:nvSpPr>
          <p:spPr>
            <a:xfrm rot="39469">
              <a:off x="7915487" y="4439808"/>
              <a:ext cx="3804465" cy="769441"/>
            </a:xfrm>
            <a:prstGeom prst="rect">
              <a:avLst/>
            </a:prstGeom>
            <a:solidFill>
              <a:schemeClr val="bg1"/>
            </a:solidFill>
          </p:spPr>
          <p:txBody>
            <a:bodyPr wrap="square" rtlCol="0">
              <a:spAutoFit/>
            </a:bodyPr>
            <a:lstStyle/>
            <a:p>
              <a:pPr algn="ctr"/>
              <a:r>
                <a:rPr lang="th-TH" sz="4400" b="1" dirty="0">
                  <a:solidFill>
                    <a:srgbClr val="002060"/>
                  </a:solidFill>
                  <a:latin typeface="Bahnschrift" panose="020B0502040204020203" pitchFamily="34" charset="0"/>
                </a:rPr>
                <a:t>มุมมอง</a:t>
              </a:r>
              <a:endParaRPr lang="en-US" sz="4400" b="1" dirty="0">
                <a:solidFill>
                  <a:srgbClr val="002060"/>
                </a:solidFill>
                <a:latin typeface="Bahnschrift" panose="020B0502040204020203" pitchFamily="34" charset="0"/>
              </a:endParaRPr>
            </a:p>
          </p:txBody>
        </p:sp>
      </p:grpSp>
      <p:pic>
        <p:nvPicPr>
          <p:cNvPr id="19" name="Grafik 18"/>
          <p:cNvPicPr>
            <a:picLocks noChangeAspect="1"/>
          </p:cNvPicPr>
          <p:nvPr/>
        </p:nvPicPr>
        <p:blipFill>
          <a:blip r:embed="rId6"/>
          <a:stretch>
            <a:fillRect/>
          </a:stretch>
        </p:blipFill>
        <p:spPr>
          <a:xfrm flipH="1">
            <a:off x="7268881" y="2989799"/>
            <a:ext cx="671337" cy="1239302"/>
          </a:xfrm>
          <a:prstGeom prst="rect">
            <a:avLst/>
          </a:prstGeom>
        </p:spPr>
      </p:pic>
      <p:pic>
        <p:nvPicPr>
          <p:cNvPr id="21" name="Grafik 20"/>
          <p:cNvPicPr>
            <a:picLocks noChangeAspect="1"/>
          </p:cNvPicPr>
          <p:nvPr/>
        </p:nvPicPr>
        <p:blipFill>
          <a:blip r:embed="rId6"/>
          <a:stretch>
            <a:fillRect/>
          </a:stretch>
        </p:blipFill>
        <p:spPr>
          <a:xfrm flipH="1">
            <a:off x="4267200" y="5319684"/>
            <a:ext cx="597950" cy="1103829"/>
          </a:xfrm>
          <a:prstGeom prst="rect">
            <a:avLst/>
          </a:prstGeom>
        </p:spPr>
      </p:pic>
      <p:pic>
        <p:nvPicPr>
          <p:cNvPr id="24" name="Grafik 23"/>
          <p:cNvPicPr>
            <a:picLocks noChangeAspect="1"/>
          </p:cNvPicPr>
          <p:nvPr/>
        </p:nvPicPr>
        <p:blipFill>
          <a:blip r:embed="rId6"/>
          <a:stretch>
            <a:fillRect/>
          </a:stretch>
        </p:blipFill>
        <p:spPr>
          <a:xfrm flipH="1">
            <a:off x="546509" y="7155948"/>
            <a:ext cx="597950" cy="1103829"/>
          </a:xfrm>
          <a:prstGeom prst="rect">
            <a:avLst/>
          </a:prstGeom>
        </p:spPr>
      </p:pic>
      <p:sp>
        <p:nvSpPr>
          <p:cNvPr id="25" name="Textfeld 24"/>
          <p:cNvSpPr txBox="1"/>
          <p:nvPr/>
        </p:nvSpPr>
        <p:spPr>
          <a:xfrm>
            <a:off x="7294902" y="7155948"/>
            <a:ext cx="2687799" cy="461665"/>
          </a:xfrm>
          <a:prstGeom prst="rect">
            <a:avLst/>
          </a:prstGeom>
          <a:noFill/>
        </p:spPr>
        <p:txBody>
          <a:bodyPr wrap="square" rtlCol="0">
            <a:spAutoFit/>
          </a:bodyPr>
          <a:lstStyle/>
          <a:p>
            <a:r>
              <a:rPr lang="en-US" sz="2400" dirty="0">
                <a:solidFill>
                  <a:schemeClr val="tx1">
                    <a:lumMod val="50000"/>
                    <a:lumOff val="50000"/>
                  </a:schemeClr>
                </a:solidFill>
              </a:rPr>
              <a:t>Training 3</a:t>
            </a:r>
          </a:p>
        </p:txBody>
      </p:sp>
      <p:pic>
        <p:nvPicPr>
          <p:cNvPr id="5" name="Grafik 4"/>
          <p:cNvPicPr>
            <a:picLocks noChangeAspect="1"/>
          </p:cNvPicPr>
          <p:nvPr/>
        </p:nvPicPr>
        <p:blipFill>
          <a:blip r:embed="rId7"/>
          <a:stretch>
            <a:fillRect/>
          </a:stretch>
        </p:blipFill>
        <p:spPr>
          <a:xfrm>
            <a:off x="10852637" y="2394780"/>
            <a:ext cx="823031" cy="1511939"/>
          </a:xfrm>
          <a:prstGeom prst="rect">
            <a:avLst/>
          </a:prstGeom>
        </p:spPr>
      </p:pic>
    </p:spTree>
    <p:extLst>
      <p:ext uri="{BB962C8B-B14F-4D97-AF65-F5344CB8AC3E}">
        <p14:creationId xmlns:p14="http://schemas.microsoft.com/office/powerpoint/2010/main" val="1070261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15</a:t>
            </a:fld>
            <a:endParaRPr lang="en-US"/>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p:cNvPicPr>
            <a:picLocks noChangeAspect="1"/>
          </p:cNvPicPr>
          <p:nvPr/>
        </p:nvPicPr>
        <p:blipFill>
          <a:blip r:embed="rId4"/>
          <a:stretch>
            <a:fillRect/>
          </a:stretch>
        </p:blipFill>
        <p:spPr>
          <a:xfrm>
            <a:off x="1576290" y="1783529"/>
            <a:ext cx="10234710" cy="7021353"/>
          </a:xfrm>
          <a:prstGeom prst="rect">
            <a:avLst/>
          </a:prstGeom>
        </p:spPr>
      </p:pic>
    </p:spTree>
    <p:extLst>
      <p:ext uri="{BB962C8B-B14F-4D97-AF65-F5344CB8AC3E}">
        <p14:creationId xmlns:p14="http://schemas.microsoft.com/office/powerpoint/2010/main" val="2921887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16</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Social Business Canvas</a:t>
            </a:r>
            <a:endParaRPr lang="de-AT"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2143738927"/>
              </p:ext>
            </p:extLst>
          </p:nvPr>
        </p:nvGraphicFramePr>
        <p:xfrm>
          <a:off x="328472" y="1813974"/>
          <a:ext cx="13935159" cy="6949807"/>
        </p:xfrm>
        <a:graphic>
          <a:graphicData uri="http://schemas.openxmlformats.org/drawingml/2006/table">
            <a:tbl>
              <a:tblPr firstRow="1" bandRow="1">
                <a:tableStyleId>{3C2FFA5D-87B4-456A-9821-1D502468CF0F}</a:tableStyleId>
              </a:tblPr>
              <a:tblGrid>
                <a:gridCol w="2894113">
                  <a:extLst>
                    <a:ext uri="{9D8B030D-6E8A-4147-A177-3AD203B41FA5}">
                      <a16:colId xmlns:a16="http://schemas.microsoft.com/office/drawing/2014/main" val="1299375779"/>
                    </a:ext>
                  </a:extLst>
                </a:gridCol>
                <a:gridCol w="2894113">
                  <a:extLst>
                    <a:ext uri="{9D8B030D-6E8A-4147-A177-3AD203B41FA5}">
                      <a16:colId xmlns:a16="http://schemas.microsoft.com/office/drawing/2014/main" val="3400536580"/>
                    </a:ext>
                  </a:extLst>
                </a:gridCol>
                <a:gridCol w="1447056">
                  <a:extLst>
                    <a:ext uri="{9D8B030D-6E8A-4147-A177-3AD203B41FA5}">
                      <a16:colId xmlns:a16="http://schemas.microsoft.com/office/drawing/2014/main" val="2774539066"/>
                    </a:ext>
                  </a:extLst>
                </a:gridCol>
                <a:gridCol w="1447056">
                  <a:extLst>
                    <a:ext uri="{9D8B030D-6E8A-4147-A177-3AD203B41FA5}">
                      <a16:colId xmlns:a16="http://schemas.microsoft.com/office/drawing/2014/main" val="4157807386"/>
                    </a:ext>
                  </a:extLst>
                </a:gridCol>
                <a:gridCol w="2358708">
                  <a:extLst>
                    <a:ext uri="{9D8B030D-6E8A-4147-A177-3AD203B41FA5}">
                      <a16:colId xmlns:a16="http://schemas.microsoft.com/office/drawing/2014/main" val="2882482274"/>
                    </a:ext>
                  </a:extLst>
                </a:gridCol>
                <a:gridCol w="2894113">
                  <a:extLst>
                    <a:ext uri="{9D8B030D-6E8A-4147-A177-3AD203B41FA5}">
                      <a16:colId xmlns:a16="http://schemas.microsoft.com/office/drawing/2014/main" val="507460476"/>
                    </a:ext>
                  </a:extLst>
                </a:gridCol>
              </a:tblGrid>
              <a:tr h="3670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baseline="0" dirty="0">
                          <a:solidFill>
                            <a:schemeClr val="tx1"/>
                          </a:solidFill>
                        </a:rPr>
                        <a:t>การตลาด</a:t>
                      </a:r>
                      <a:r>
                        <a:rPr lang="en-US" sz="3200" baseline="0" dirty="0">
                          <a:solidFill>
                            <a:schemeClr val="tx1"/>
                          </a:solidFill>
                        </a:rPr>
                        <a:t> &amp; </a:t>
                      </a:r>
                      <a:r>
                        <a:rPr lang="th-TH" sz="3200" baseline="0" dirty="0">
                          <a:solidFill>
                            <a:schemeClr val="tx1"/>
                          </a:solidFill>
                        </a:rPr>
                        <a:t>การสื่อสาร</a:t>
                      </a:r>
                      <a:endParaRPr lang="en-US" sz="3200" dirty="0">
                        <a:solidFill>
                          <a:schemeClr val="tx1"/>
                        </a:solidFill>
                      </a:endParaRPr>
                    </a:p>
                    <a:p>
                      <a:endParaRPr lang="en-US" sz="3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tx1"/>
                          </a:solidFill>
                        </a:rPr>
                        <a:t>การจำหน่าย</a:t>
                      </a: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rPr>
                        <a:t>Product</a:t>
                      </a:r>
                      <a:r>
                        <a:rPr lang="en-US" sz="3200" baseline="0" dirty="0">
                          <a:solidFill>
                            <a:schemeClr val="tx1"/>
                          </a:solidFill>
                        </a:rPr>
                        <a:t> / Service and its Value Proposition</a:t>
                      </a: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r>
                        <a:rPr lang="th-TH" sz="3200" dirty="0">
                          <a:solidFill>
                            <a:schemeClr val="tx1"/>
                          </a:solidFill>
                        </a:rPr>
                        <a:t>คู่แข่ง</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rPr>
                        <a:t>Customer Segments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3278972">
                <a:tc gridSpan="3">
                  <a:txBody>
                    <a:bodyPr/>
                    <a:lstStyle/>
                    <a:p>
                      <a:r>
                        <a:rPr lang="en-US" sz="3200" b="1" dirty="0">
                          <a:solidFill>
                            <a:schemeClr val="tx1"/>
                          </a:solidFill>
                        </a:rPr>
                        <a:t>Cost Structure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r>
                        <a:rPr lang="en-US" sz="3200" b="1" dirty="0">
                          <a:solidFill>
                            <a:schemeClr val="tx1"/>
                          </a:solidFill>
                        </a:rPr>
                        <a:t>Revenue Streams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2393262" y="3016126"/>
            <a:ext cx="4827938" cy="4913184"/>
          </a:xfrm>
          <a:prstGeom prst="rect">
            <a:avLst/>
          </a:prstGeom>
        </p:spPr>
      </p:pic>
      <p:sp>
        <p:nvSpPr>
          <p:cNvPr id="11" name="Textfeld 10"/>
          <p:cNvSpPr txBox="1"/>
          <p:nvPr/>
        </p:nvSpPr>
        <p:spPr>
          <a:xfrm rot="39469">
            <a:off x="13091626" y="4749443"/>
            <a:ext cx="3272024" cy="1446550"/>
          </a:xfrm>
          <a:prstGeom prst="rect">
            <a:avLst/>
          </a:prstGeom>
          <a:solidFill>
            <a:schemeClr val="bg1"/>
          </a:solidFill>
        </p:spPr>
        <p:txBody>
          <a:bodyPr wrap="square" rtlCol="0">
            <a:spAutoFit/>
          </a:bodyPr>
          <a:lstStyle/>
          <a:p>
            <a:pPr algn="ctr"/>
            <a:r>
              <a:rPr lang="en-US" sz="4400" b="1" dirty="0">
                <a:solidFill>
                  <a:srgbClr val="008000"/>
                </a:solidFill>
                <a:latin typeface="Bahnschrift" panose="020B0502040204020203" pitchFamily="34" charset="0"/>
              </a:rPr>
              <a:t>Customer Perspective</a:t>
            </a:r>
          </a:p>
        </p:txBody>
      </p:sp>
      <p:sp>
        <p:nvSpPr>
          <p:cNvPr id="15" name="Textfeld 14"/>
          <p:cNvSpPr txBox="1"/>
          <p:nvPr/>
        </p:nvSpPr>
        <p:spPr>
          <a:xfrm>
            <a:off x="12682169" y="2255164"/>
            <a:ext cx="1447800" cy="1631216"/>
          </a:xfrm>
          <a:prstGeom prst="rect">
            <a:avLst/>
          </a:prstGeom>
          <a:noFill/>
        </p:spPr>
        <p:txBody>
          <a:bodyPr wrap="square" rtlCol="0">
            <a:spAutoFit/>
          </a:bodyPr>
          <a:lstStyle/>
          <a:p>
            <a:r>
              <a:rPr lang="en-US" sz="10000" dirty="0">
                <a:solidFill>
                  <a:srgbClr val="008000"/>
                </a:solidFill>
                <a:latin typeface="Wingdings" panose="05000000000000000000" pitchFamily="2" charset="2"/>
              </a:rPr>
              <a:t>ü</a:t>
            </a:r>
          </a:p>
        </p:txBody>
      </p:sp>
      <p:pic>
        <p:nvPicPr>
          <p:cNvPr id="5" name="Grafik 4"/>
          <p:cNvPicPr>
            <a:picLocks noChangeAspect="1"/>
          </p:cNvPicPr>
          <p:nvPr/>
        </p:nvPicPr>
        <p:blipFill>
          <a:blip r:embed="rId6"/>
          <a:stretch>
            <a:fillRect/>
          </a:stretch>
        </p:blipFill>
        <p:spPr>
          <a:xfrm>
            <a:off x="368454" y="6310060"/>
            <a:ext cx="1619250" cy="1619250"/>
          </a:xfrm>
          <a:prstGeom prst="rect">
            <a:avLst/>
          </a:prstGeom>
        </p:spPr>
      </p:pic>
      <p:pic>
        <p:nvPicPr>
          <p:cNvPr id="17" name="Grafik 16"/>
          <p:cNvPicPr>
            <a:picLocks noChangeAspect="1"/>
          </p:cNvPicPr>
          <p:nvPr/>
        </p:nvPicPr>
        <p:blipFill>
          <a:blip r:embed="rId6"/>
          <a:stretch>
            <a:fillRect/>
          </a:stretch>
        </p:blipFill>
        <p:spPr>
          <a:xfrm>
            <a:off x="3338863" y="2431742"/>
            <a:ext cx="1619250" cy="1619250"/>
          </a:xfrm>
          <a:prstGeom prst="rect">
            <a:avLst/>
          </a:prstGeom>
        </p:spPr>
      </p:pic>
      <p:pic>
        <p:nvPicPr>
          <p:cNvPr id="18" name="Grafik 17"/>
          <p:cNvPicPr>
            <a:picLocks noChangeAspect="1"/>
          </p:cNvPicPr>
          <p:nvPr/>
        </p:nvPicPr>
        <p:blipFill>
          <a:blip r:embed="rId6"/>
          <a:stretch>
            <a:fillRect/>
          </a:stretch>
        </p:blipFill>
        <p:spPr>
          <a:xfrm>
            <a:off x="7854205" y="6085757"/>
            <a:ext cx="1619250" cy="1619250"/>
          </a:xfrm>
          <a:prstGeom prst="rect">
            <a:avLst/>
          </a:prstGeom>
        </p:spPr>
      </p:pic>
      <p:sp>
        <p:nvSpPr>
          <p:cNvPr id="21" name="Textfeld 20"/>
          <p:cNvSpPr txBox="1"/>
          <p:nvPr/>
        </p:nvSpPr>
        <p:spPr>
          <a:xfrm>
            <a:off x="420902" y="2934678"/>
            <a:ext cx="2687799" cy="461665"/>
          </a:xfrm>
          <a:prstGeom prst="rect">
            <a:avLst/>
          </a:prstGeom>
          <a:noFill/>
        </p:spPr>
        <p:txBody>
          <a:bodyPr wrap="square" rtlCol="0">
            <a:spAutoFit/>
          </a:bodyPr>
          <a:lstStyle/>
          <a:p>
            <a:r>
              <a:rPr lang="en-US" sz="2400" dirty="0">
                <a:solidFill>
                  <a:schemeClr val="tx1">
                    <a:lumMod val="50000"/>
                    <a:lumOff val="50000"/>
                  </a:schemeClr>
                </a:solidFill>
              </a:rPr>
              <a:t>Training 3</a:t>
            </a:r>
          </a:p>
        </p:txBody>
      </p:sp>
      <p:pic>
        <p:nvPicPr>
          <p:cNvPr id="22" name="Grafik 21"/>
          <p:cNvPicPr>
            <a:picLocks noChangeAspect="1"/>
          </p:cNvPicPr>
          <p:nvPr/>
        </p:nvPicPr>
        <p:blipFill>
          <a:blip r:embed="rId6"/>
          <a:stretch>
            <a:fillRect/>
          </a:stretch>
        </p:blipFill>
        <p:spPr>
          <a:xfrm>
            <a:off x="9173888" y="2351404"/>
            <a:ext cx="1619250" cy="1619250"/>
          </a:xfrm>
          <a:prstGeom prst="rect">
            <a:avLst/>
          </a:prstGeom>
        </p:spPr>
      </p:pic>
      <p:pic>
        <p:nvPicPr>
          <p:cNvPr id="24" name="Grafik 23"/>
          <p:cNvPicPr>
            <a:picLocks noChangeAspect="1"/>
          </p:cNvPicPr>
          <p:nvPr/>
        </p:nvPicPr>
        <p:blipFill>
          <a:blip r:embed="rId6"/>
          <a:stretch>
            <a:fillRect/>
          </a:stretch>
        </p:blipFill>
        <p:spPr>
          <a:xfrm>
            <a:off x="6199671" y="3751515"/>
            <a:ext cx="1619250" cy="1619250"/>
          </a:xfrm>
          <a:prstGeom prst="rect">
            <a:avLst/>
          </a:prstGeom>
        </p:spPr>
      </p:pic>
      <p:cxnSp>
        <p:nvCxnSpPr>
          <p:cNvPr id="9" name="Gerade Verbindung mit Pfeil 8"/>
          <p:cNvCxnSpPr/>
          <p:nvPr/>
        </p:nvCxnSpPr>
        <p:spPr>
          <a:xfrm>
            <a:off x="11811000" y="43815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200" l="20556" r="90000"/>
                    </a14:imgEffect>
                  </a14:imgLayer>
                </a14:imgProps>
              </a:ext>
            </a:extLst>
          </a:blip>
          <a:srcRect l="19818" r="17778"/>
          <a:stretch/>
        </p:blipFill>
        <p:spPr>
          <a:xfrm>
            <a:off x="7850501" y="2934678"/>
            <a:ext cx="4628721" cy="2323411"/>
          </a:xfrm>
          <a:prstGeom prst="rect">
            <a:avLst/>
          </a:prstGeom>
        </p:spPr>
      </p:pic>
      <p:pic>
        <p:nvPicPr>
          <p:cNvPr id="25" name="Grafik 2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200" l="20556" r="90000"/>
                    </a14:imgEffect>
                  </a14:imgLayer>
                </a14:imgProps>
              </a:ext>
            </a:extLst>
          </a:blip>
          <a:srcRect l="19818" r="17778"/>
          <a:stretch/>
        </p:blipFill>
        <p:spPr>
          <a:xfrm>
            <a:off x="3886200" y="3759545"/>
            <a:ext cx="2739483" cy="1391281"/>
          </a:xfrm>
          <a:prstGeom prst="rect">
            <a:avLst/>
          </a:prstGeom>
        </p:spPr>
      </p:pic>
      <p:pic>
        <p:nvPicPr>
          <p:cNvPr id="26" name="Grafik 25"/>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200" l="20556" r="90000"/>
                    </a14:imgEffect>
                  </a14:imgLayer>
                </a14:imgProps>
              </a:ext>
            </a:extLst>
          </a:blip>
          <a:srcRect l="19818" r="17778"/>
          <a:stretch/>
        </p:blipFill>
        <p:spPr>
          <a:xfrm>
            <a:off x="1174136" y="3355351"/>
            <a:ext cx="2680484" cy="1391281"/>
          </a:xfrm>
          <a:prstGeom prst="rect">
            <a:avLst/>
          </a:prstGeom>
        </p:spPr>
      </p:pic>
      <p:pic>
        <p:nvPicPr>
          <p:cNvPr id="27" name="Grafik 26"/>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200" l="20556" r="90000"/>
                    </a14:imgEffect>
                  </a14:imgLayer>
                </a14:imgProps>
              </a:ext>
            </a:extLst>
          </a:blip>
          <a:srcRect l="19818" r="17778"/>
          <a:stretch/>
        </p:blipFill>
        <p:spPr>
          <a:xfrm rot="4487446" flipH="1">
            <a:off x="-585646" y="5279289"/>
            <a:ext cx="3114948" cy="1391281"/>
          </a:xfrm>
          <a:prstGeom prst="rect">
            <a:avLst/>
          </a:prstGeom>
        </p:spPr>
      </p:pic>
      <p:pic>
        <p:nvPicPr>
          <p:cNvPr id="28" name="Grafik 27"/>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200" l="20556" r="90000"/>
                    </a14:imgEffect>
                  </a14:imgLayer>
                </a14:imgProps>
              </a:ext>
            </a:extLst>
          </a:blip>
          <a:srcRect l="19818" r="17778"/>
          <a:stretch/>
        </p:blipFill>
        <p:spPr>
          <a:xfrm rot="20751340" flipH="1">
            <a:off x="5732944" y="7254885"/>
            <a:ext cx="3114948" cy="1391281"/>
          </a:xfrm>
          <a:prstGeom prst="rect">
            <a:avLst/>
          </a:prstGeom>
        </p:spPr>
      </p:pic>
      <p:pic>
        <p:nvPicPr>
          <p:cNvPr id="29" name="Grafik 28"/>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4200" l="20556" r="90000"/>
                    </a14:imgEffect>
                  </a14:imgLayer>
                </a14:imgProps>
              </a:ext>
            </a:extLst>
          </a:blip>
          <a:srcRect l="19818" r="17778"/>
          <a:stretch/>
        </p:blipFill>
        <p:spPr>
          <a:xfrm rot="15739273" flipH="1">
            <a:off x="8690676" y="5614419"/>
            <a:ext cx="3114948" cy="1391281"/>
          </a:xfrm>
          <a:prstGeom prst="rect">
            <a:avLst/>
          </a:prstGeom>
        </p:spPr>
      </p:pic>
    </p:spTree>
    <p:extLst>
      <p:ext uri="{BB962C8B-B14F-4D97-AF65-F5344CB8AC3E}">
        <p14:creationId xmlns:p14="http://schemas.microsoft.com/office/powerpoint/2010/main" val="294186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17</a:t>
            </a:fld>
            <a:endParaRPr lang="en-US"/>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2688534" y="0"/>
            <a:ext cx="4827938" cy="4913184"/>
          </a:xfrm>
          <a:prstGeom prst="rect">
            <a:avLst/>
          </a:prstGeom>
        </p:spPr>
      </p:pic>
      <p:sp>
        <p:nvSpPr>
          <p:cNvPr id="9" name="Textfeld 8"/>
          <p:cNvSpPr txBox="1"/>
          <p:nvPr/>
        </p:nvSpPr>
        <p:spPr>
          <a:xfrm rot="39469">
            <a:off x="13386898" y="1733317"/>
            <a:ext cx="3272024" cy="1446550"/>
          </a:xfrm>
          <a:prstGeom prst="rect">
            <a:avLst/>
          </a:prstGeom>
          <a:solidFill>
            <a:schemeClr val="bg1"/>
          </a:solidFill>
        </p:spPr>
        <p:txBody>
          <a:bodyPr wrap="square" rtlCol="0">
            <a:spAutoFit/>
          </a:bodyPr>
          <a:lstStyle/>
          <a:p>
            <a:pPr algn="ctr"/>
            <a:r>
              <a:rPr lang="en-US" sz="4400" b="1" dirty="0">
                <a:solidFill>
                  <a:srgbClr val="008000"/>
                </a:solidFill>
                <a:latin typeface="Bahnschrift" panose="020B0502040204020203" pitchFamily="34" charset="0"/>
              </a:rPr>
              <a:t>Customer Perspective</a:t>
            </a:r>
          </a:p>
        </p:txBody>
      </p:sp>
      <p:pic>
        <p:nvPicPr>
          <p:cNvPr id="10" name="Grafik 9"/>
          <p:cNvPicPr>
            <a:picLocks noChangeAspect="1"/>
          </p:cNvPicPr>
          <p:nvPr/>
        </p:nvPicPr>
        <p:blipFill>
          <a:blip r:embed="rId6"/>
          <a:stretch>
            <a:fillRect/>
          </a:stretch>
        </p:blipFill>
        <p:spPr>
          <a:xfrm>
            <a:off x="14492094" y="4066613"/>
            <a:ext cx="4138656" cy="2152101"/>
          </a:xfrm>
          <a:prstGeom prst="rect">
            <a:avLst/>
          </a:prstGeom>
        </p:spPr>
      </p:pic>
      <p:pic>
        <p:nvPicPr>
          <p:cNvPr id="11" name="Google Shape;519;p32" descr="Obraz zawierający wewnątrz, stół, siedzi, zlew&#10;&#10;Opis wygenerowany automatycznie"/>
          <p:cNvPicPr preferRelativeResize="0"/>
          <p:nvPr/>
        </p:nvPicPr>
        <p:blipFill rotWithShape="1">
          <a:blip r:embed="rId7">
            <a:alphaModFix/>
          </a:blip>
          <a:srcRect r="6179"/>
          <a:stretch/>
        </p:blipFill>
        <p:spPr>
          <a:xfrm>
            <a:off x="14492094" y="6565088"/>
            <a:ext cx="4144558" cy="1983043"/>
          </a:xfrm>
          <a:prstGeom prst="rect">
            <a:avLst/>
          </a:prstGeom>
          <a:noFill/>
          <a:ln>
            <a:noFill/>
          </a:ln>
        </p:spPr>
      </p:pic>
      <p:sp>
        <p:nvSpPr>
          <p:cNvPr id="13" name="Textfeld 12"/>
          <p:cNvSpPr txBox="1"/>
          <p:nvPr/>
        </p:nvSpPr>
        <p:spPr>
          <a:xfrm>
            <a:off x="534696" y="1919391"/>
            <a:ext cx="13268139" cy="486287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th-TH" sz="4000" dirty="0"/>
              <a:t>คุณสมบัติของผลิตภัณฑ์และบริการ</a:t>
            </a:r>
            <a:endParaRPr lang="en-US" sz="4000" dirty="0"/>
          </a:p>
          <a:p>
            <a:pPr marL="285750" indent="-285750">
              <a:lnSpc>
                <a:spcPct val="200000"/>
              </a:lnSpc>
              <a:buFont typeface="Arial" panose="020B0604020202020204" pitchFamily="34" charset="0"/>
              <a:buChar char="•"/>
            </a:pPr>
            <a:r>
              <a:rPr lang="th-TH" sz="4000" dirty="0"/>
              <a:t>อะไรคือหัวใจหลักของผลิตภัณฑ์ บริการของคุณ</a:t>
            </a:r>
            <a:r>
              <a:rPr lang="en-US" sz="4000" dirty="0"/>
              <a:t>?</a:t>
            </a:r>
          </a:p>
          <a:p>
            <a:pPr marL="285750" indent="-285750">
              <a:lnSpc>
                <a:spcPct val="200000"/>
              </a:lnSpc>
              <a:buFont typeface="Arial" panose="020B0604020202020204" pitchFamily="34" charset="0"/>
              <a:buChar char="•"/>
            </a:pPr>
            <a:r>
              <a:rPr lang="th-TH" sz="4000" dirty="0"/>
              <a:t>ผลิตภัณฑ์ </a:t>
            </a:r>
            <a:r>
              <a:rPr lang="en-US" sz="4000" dirty="0"/>
              <a:t>/ </a:t>
            </a:r>
            <a:r>
              <a:rPr lang="th-TH" sz="4000" dirty="0"/>
              <a:t>บริการของคุณประกอบด้วยองค์ประกอบใดบ้าง</a:t>
            </a:r>
            <a:r>
              <a:rPr lang="en-US" sz="4000" dirty="0"/>
              <a:t>?</a:t>
            </a:r>
          </a:p>
          <a:p>
            <a:pPr marL="285750" indent="-285750">
              <a:lnSpc>
                <a:spcPct val="200000"/>
              </a:lnSpc>
              <a:buFont typeface="Arial" panose="020B0604020202020204" pitchFamily="34" charset="0"/>
              <a:buChar char="•"/>
            </a:pPr>
            <a:r>
              <a:rPr lang="th-TH" sz="4000" dirty="0"/>
              <a:t>ผลิตภัณฑ์</a:t>
            </a:r>
            <a:r>
              <a:rPr lang="en-US" sz="4000" dirty="0"/>
              <a:t> / </a:t>
            </a:r>
            <a:r>
              <a:rPr lang="th-TH" sz="4000" dirty="0"/>
              <a:t>บริการของคุณเป็นนวัตกรรมใหม่ </a:t>
            </a:r>
            <a:endParaRPr lang="en-US" sz="4000" dirty="0"/>
          </a:p>
        </p:txBody>
      </p:sp>
    </p:spTree>
    <p:extLst>
      <p:ext uri="{BB962C8B-B14F-4D97-AF65-F5344CB8AC3E}">
        <p14:creationId xmlns:p14="http://schemas.microsoft.com/office/powerpoint/2010/main" val="89446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18</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Distribution</a:t>
            </a: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2688534" y="0"/>
            <a:ext cx="4827938" cy="4913184"/>
          </a:xfrm>
          <a:prstGeom prst="rect">
            <a:avLst/>
          </a:prstGeom>
        </p:spPr>
      </p:pic>
      <p:sp>
        <p:nvSpPr>
          <p:cNvPr id="9" name="Textfeld 8"/>
          <p:cNvSpPr txBox="1"/>
          <p:nvPr/>
        </p:nvSpPr>
        <p:spPr>
          <a:xfrm rot="39469">
            <a:off x="13386898" y="1733317"/>
            <a:ext cx="3272024" cy="1446550"/>
          </a:xfrm>
          <a:prstGeom prst="rect">
            <a:avLst/>
          </a:prstGeom>
          <a:solidFill>
            <a:schemeClr val="bg1"/>
          </a:solidFill>
        </p:spPr>
        <p:txBody>
          <a:bodyPr wrap="square" rtlCol="0">
            <a:spAutoFit/>
          </a:bodyPr>
          <a:lstStyle/>
          <a:p>
            <a:pPr algn="ctr"/>
            <a:r>
              <a:rPr lang="en-US" sz="4400" b="1" dirty="0">
                <a:solidFill>
                  <a:srgbClr val="008000"/>
                </a:solidFill>
                <a:latin typeface="Bahnschrift" panose="020B0502040204020203" pitchFamily="34" charset="0"/>
              </a:rPr>
              <a:t>Customer Perspective</a:t>
            </a:r>
          </a:p>
        </p:txBody>
      </p:sp>
      <p:pic>
        <p:nvPicPr>
          <p:cNvPr id="10" name="Grafik 9"/>
          <p:cNvPicPr>
            <a:picLocks noChangeAspect="1"/>
          </p:cNvPicPr>
          <p:nvPr/>
        </p:nvPicPr>
        <p:blipFill>
          <a:blip r:embed="rId6"/>
          <a:stretch>
            <a:fillRect/>
          </a:stretch>
        </p:blipFill>
        <p:spPr>
          <a:xfrm>
            <a:off x="14492094" y="4066613"/>
            <a:ext cx="4138656" cy="2152101"/>
          </a:xfrm>
          <a:prstGeom prst="rect">
            <a:avLst/>
          </a:prstGeom>
        </p:spPr>
      </p:pic>
      <p:pic>
        <p:nvPicPr>
          <p:cNvPr id="11" name="Google Shape;519;p32" descr="Obraz zawierający wewnątrz, stół, siedzi, zlew&#10;&#10;Opis wygenerowany automatycznie"/>
          <p:cNvPicPr preferRelativeResize="0"/>
          <p:nvPr/>
        </p:nvPicPr>
        <p:blipFill rotWithShape="1">
          <a:blip r:embed="rId7">
            <a:alphaModFix/>
          </a:blip>
          <a:srcRect r="6179"/>
          <a:stretch/>
        </p:blipFill>
        <p:spPr>
          <a:xfrm>
            <a:off x="14492094" y="6565088"/>
            <a:ext cx="4144558" cy="1983043"/>
          </a:xfrm>
          <a:prstGeom prst="rect">
            <a:avLst/>
          </a:prstGeom>
          <a:noFill/>
          <a:ln>
            <a:noFill/>
          </a:ln>
        </p:spPr>
      </p:pic>
      <p:sp>
        <p:nvSpPr>
          <p:cNvPr id="13" name="Textfeld 12"/>
          <p:cNvSpPr txBox="1"/>
          <p:nvPr/>
        </p:nvSpPr>
        <p:spPr>
          <a:xfrm>
            <a:off x="534696" y="1919391"/>
            <a:ext cx="13268139" cy="607922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th-TH" sz="4500" dirty="0"/>
              <a:t>คุณต้องการทรัพยากรในด้านใดบ้าง </a:t>
            </a:r>
            <a:endParaRPr lang="en-US" sz="4500" dirty="0"/>
          </a:p>
          <a:p>
            <a:pPr marL="285750" indent="-285750">
              <a:lnSpc>
                <a:spcPct val="200000"/>
              </a:lnSpc>
              <a:buFont typeface="Arial" panose="020B0604020202020204" pitchFamily="34" charset="0"/>
              <a:buChar char="•"/>
            </a:pPr>
            <a:r>
              <a:rPr lang="th-TH" sz="4500" dirty="0"/>
              <a:t>ลูกค้าสามารถเข้าถึงข่องทางใดบ้าง </a:t>
            </a:r>
            <a:endParaRPr lang="en-US" sz="4500" dirty="0"/>
          </a:p>
          <a:p>
            <a:pPr marL="285750" indent="-285750">
              <a:lnSpc>
                <a:spcPct val="200000"/>
              </a:lnSpc>
              <a:buFont typeface="Arial" panose="020B0604020202020204" pitchFamily="34" charset="0"/>
              <a:buChar char="•"/>
            </a:pPr>
            <a:r>
              <a:rPr lang="th-TH" sz="4500" dirty="0"/>
              <a:t>ใครคือพันธมิตรเชิงกลยุทธ์ของคุณ</a:t>
            </a:r>
            <a:endParaRPr lang="en-US" sz="4500" dirty="0"/>
          </a:p>
          <a:p>
            <a:pPr>
              <a:lnSpc>
                <a:spcPct val="200000"/>
              </a:lnSpc>
            </a:pPr>
            <a:endParaRPr lang="en-US" sz="3200" dirty="0"/>
          </a:p>
          <a:p>
            <a:pPr marL="285750" indent="-285750">
              <a:lnSpc>
                <a:spcPct val="200000"/>
              </a:lnSpc>
              <a:buFont typeface="Arial" panose="020B0604020202020204" pitchFamily="34" charset="0"/>
              <a:buChar char="•"/>
            </a:pPr>
            <a:endParaRPr lang="en-US" sz="3200" dirty="0"/>
          </a:p>
        </p:txBody>
      </p:sp>
    </p:spTree>
    <p:extLst>
      <p:ext uri="{BB962C8B-B14F-4D97-AF65-F5344CB8AC3E}">
        <p14:creationId xmlns:p14="http://schemas.microsoft.com/office/powerpoint/2010/main" val="422624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19</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cs typeface="Assistant Bold" panose="020B0604020202020204" charset="-79"/>
              </a:rPr>
              <a:t>โครงสร้างต้นทุน</a:t>
            </a:r>
            <a:endParaRPr lang="en-US" sz="72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2688534" y="0"/>
            <a:ext cx="4827938" cy="4913184"/>
          </a:xfrm>
          <a:prstGeom prst="rect">
            <a:avLst/>
          </a:prstGeom>
        </p:spPr>
      </p:pic>
      <p:sp>
        <p:nvSpPr>
          <p:cNvPr id="9" name="Textfeld 8"/>
          <p:cNvSpPr txBox="1"/>
          <p:nvPr/>
        </p:nvSpPr>
        <p:spPr>
          <a:xfrm rot="39469">
            <a:off x="13386898" y="1733317"/>
            <a:ext cx="3272024" cy="1446550"/>
          </a:xfrm>
          <a:prstGeom prst="rect">
            <a:avLst/>
          </a:prstGeom>
          <a:solidFill>
            <a:schemeClr val="bg1"/>
          </a:solidFill>
        </p:spPr>
        <p:txBody>
          <a:bodyPr wrap="square" rtlCol="0">
            <a:spAutoFit/>
          </a:bodyPr>
          <a:lstStyle/>
          <a:p>
            <a:pPr algn="ctr"/>
            <a:r>
              <a:rPr lang="en-US" sz="4400" b="1" dirty="0">
                <a:solidFill>
                  <a:srgbClr val="008000"/>
                </a:solidFill>
                <a:latin typeface="Bahnschrift" panose="020B0502040204020203" pitchFamily="34" charset="0"/>
              </a:rPr>
              <a:t>Customer Perspective</a:t>
            </a:r>
          </a:p>
        </p:txBody>
      </p:sp>
      <p:pic>
        <p:nvPicPr>
          <p:cNvPr id="10" name="Grafik 9"/>
          <p:cNvPicPr>
            <a:picLocks noChangeAspect="1"/>
          </p:cNvPicPr>
          <p:nvPr/>
        </p:nvPicPr>
        <p:blipFill>
          <a:blip r:embed="rId6"/>
          <a:stretch>
            <a:fillRect/>
          </a:stretch>
        </p:blipFill>
        <p:spPr>
          <a:xfrm>
            <a:off x="14492094" y="4066613"/>
            <a:ext cx="4138656" cy="2152101"/>
          </a:xfrm>
          <a:prstGeom prst="rect">
            <a:avLst/>
          </a:prstGeom>
        </p:spPr>
      </p:pic>
      <p:pic>
        <p:nvPicPr>
          <p:cNvPr id="11" name="Google Shape;519;p32" descr="Obraz zawierający wewnątrz, stół, siedzi, zlew&#10;&#10;Opis wygenerowany automatycznie"/>
          <p:cNvPicPr preferRelativeResize="0"/>
          <p:nvPr/>
        </p:nvPicPr>
        <p:blipFill rotWithShape="1">
          <a:blip r:embed="rId7">
            <a:alphaModFix/>
          </a:blip>
          <a:srcRect r="6179"/>
          <a:stretch/>
        </p:blipFill>
        <p:spPr>
          <a:xfrm>
            <a:off x="14492094" y="6565088"/>
            <a:ext cx="4144558" cy="1983043"/>
          </a:xfrm>
          <a:prstGeom prst="rect">
            <a:avLst/>
          </a:prstGeom>
          <a:noFill/>
          <a:ln>
            <a:noFill/>
          </a:ln>
        </p:spPr>
      </p:pic>
      <p:sp>
        <p:nvSpPr>
          <p:cNvPr id="13" name="Textfeld 12"/>
          <p:cNvSpPr txBox="1"/>
          <p:nvPr/>
        </p:nvSpPr>
        <p:spPr>
          <a:xfrm>
            <a:off x="527948" y="1889152"/>
            <a:ext cx="13268139" cy="5248232"/>
          </a:xfrm>
          <a:prstGeom prst="rect">
            <a:avLst/>
          </a:prstGeom>
          <a:noFill/>
        </p:spPr>
        <p:txBody>
          <a:bodyPr wrap="square" rtlCol="0">
            <a:spAutoFit/>
          </a:bodyPr>
          <a:lstStyle/>
          <a:p>
            <a:pPr marL="285750" indent="-285750">
              <a:buFont typeface="Arial" panose="020B0604020202020204" pitchFamily="34" charset="0"/>
              <a:buChar char="•"/>
            </a:pPr>
            <a:r>
              <a:rPr lang="th-TH" sz="4000" dirty="0"/>
              <a:t>อะไรคือตัวสำคัญหลักในการขับเคลื่อนต้นทุน</a:t>
            </a:r>
            <a:endParaRPr lang="en-US" sz="4000" dirty="0"/>
          </a:p>
          <a:p>
            <a:pPr marL="285750" indent="-285750">
              <a:buFont typeface="Arial" panose="020B0604020202020204" pitchFamily="34" charset="0"/>
              <a:buChar char="•"/>
            </a:pPr>
            <a:r>
              <a:rPr lang="th-TH" sz="4000" dirty="0"/>
              <a:t>อะไรคือตัวขับเคลื่อที่สำคัญของคุณ </a:t>
            </a:r>
            <a:endParaRPr lang="en-US" sz="4000" dirty="0"/>
          </a:p>
          <a:p>
            <a:pPr marL="285750" indent="-285750">
              <a:buFont typeface="Arial" panose="020B0604020202020204" pitchFamily="34" charset="0"/>
              <a:buChar char="•"/>
            </a:pPr>
            <a:r>
              <a:rPr lang="th-TH" sz="4000" dirty="0"/>
              <a:t>โครงสร้างต้นทุนสามารถมีลักษณะดังนี้ </a:t>
            </a:r>
            <a:endParaRPr lang="en-US" sz="4000" dirty="0"/>
          </a:p>
          <a:p>
            <a:pPr marL="914400" lvl="1" indent="-457200">
              <a:buFont typeface="Symbol" panose="05050102010706020507" pitchFamily="18" charset="2"/>
              <a:buChar char="-"/>
            </a:pPr>
            <a:r>
              <a:rPr lang="th-TH" sz="4000" dirty="0"/>
              <a:t>ต้นทุนคงที่ </a:t>
            </a:r>
            <a:endParaRPr lang="en-US" sz="4000" dirty="0"/>
          </a:p>
          <a:p>
            <a:pPr marL="914400" lvl="1" indent="-457200">
              <a:buFont typeface="Symbol" panose="05050102010706020507" pitchFamily="18" charset="2"/>
              <a:buChar char="-"/>
            </a:pPr>
            <a:r>
              <a:rPr lang="th-TH" sz="4000" dirty="0"/>
              <a:t>ต้นทุนผันแปร</a:t>
            </a:r>
            <a:endParaRPr lang="en-US" sz="4000" dirty="0"/>
          </a:p>
          <a:p>
            <a:pPr marL="914400" lvl="1" indent="-457200">
              <a:buFont typeface="Symbol" panose="05050102010706020507" pitchFamily="18" charset="2"/>
              <a:buChar char="-"/>
            </a:pPr>
            <a:r>
              <a:rPr lang="th-TH" sz="4000" dirty="0"/>
              <a:t>การประหยัดต่อขนาด</a:t>
            </a:r>
            <a:endParaRPr lang="en-US" sz="4000" dirty="0"/>
          </a:p>
          <a:p>
            <a:pPr marL="914400" lvl="1" indent="-457200">
              <a:buFont typeface="Symbol" panose="05050102010706020507" pitchFamily="18" charset="2"/>
              <a:buChar char="-"/>
            </a:pPr>
            <a:r>
              <a:rPr lang="th-TH" sz="4000" dirty="0"/>
              <a:t>การประหยัดจากขอบเขต </a:t>
            </a:r>
            <a:endParaRPr lang="en-US" sz="4000" dirty="0"/>
          </a:p>
          <a:p>
            <a:pPr marL="285750" indent="-285750">
              <a:lnSpc>
                <a:spcPct val="200000"/>
              </a:lnSpc>
              <a:buFont typeface="Arial" panose="020B0604020202020204" pitchFamily="34" charset="0"/>
              <a:buChar char="•"/>
            </a:pPr>
            <a:endParaRPr lang="en-US" sz="3200" dirty="0"/>
          </a:p>
        </p:txBody>
      </p:sp>
    </p:spTree>
    <p:extLst>
      <p:ext uri="{BB962C8B-B14F-4D97-AF65-F5344CB8AC3E}">
        <p14:creationId xmlns:p14="http://schemas.microsoft.com/office/powerpoint/2010/main" val="239928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70C1A498-FF0A-7E4F-B841-D5FED0DEF8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6822"/>
          <a:stretch/>
        </p:blipFill>
        <p:spPr>
          <a:xfrm>
            <a:off x="-387601" y="71038"/>
            <a:ext cx="15621000" cy="8465991"/>
          </a:xfrm>
          <a:prstGeom prst="rect">
            <a:avLst/>
          </a:prstGeom>
        </p:spPr>
      </p:pic>
      <p:sp>
        <p:nvSpPr>
          <p:cNvPr id="2" name="AutoShape 2"/>
          <p:cNvSpPr/>
          <p:nvPr/>
        </p:nvSpPr>
        <p:spPr>
          <a:xfrm>
            <a:off x="14325600" y="-64770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4"/>
          <a:srcRect/>
          <a:stretch>
            <a:fillRect/>
          </a:stretch>
        </p:blipFill>
        <p:spPr>
          <a:xfrm>
            <a:off x="279373" y="8659266"/>
            <a:ext cx="2557976" cy="1250139"/>
          </a:xfrm>
          <a:prstGeom prst="rect">
            <a:avLst/>
          </a:prstGeom>
        </p:spPr>
      </p:pic>
      <p:sp>
        <p:nvSpPr>
          <p:cNvPr id="11" name="Rechteck 10"/>
          <p:cNvSpPr/>
          <p:nvPr/>
        </p:nvSpPr>
        <p:spPr>
          <a:xfrm>
            <a:off x="4194771" y="1856621"/>
            <a:ext cx="6507575" cy="830997"/>
          </a:xfrm>
          <a:prstGeom prst="rect">
            <a:avLst/>
          </a:prstGeom>
        </p:spPr>
        <p:txBody>
          <a:bodyPr wrap="square">
            <a:spAutoFit/>
          </a:bodyPr>
          <a:lstStyle/>
          <a:p>
            <a:r>
              <a:rPr lang="th-TH" sz="4800" dirty="0"/>
              <a:t>ต้อนรับอย่างอบอุ่น</a:t>
            </a:r>
            <a:endParaRPr lang="en-US" sz="4800" dirty="0"/>
          </a:p>
        </p:txBody>
      </p:sp>
      <p:sp>
        <p:nvSpPr>
          <p:cNvPr id="12" name="Textfeld 11"/>
          <p:cNvSpPr txBox="1"/>
          <p:nvPr/>
        </p:nvSpPr>
        <p:spPr>
          <a:xfrm>
            <a:off x="9013806" y="2359549"/>
            <a:ext cx="5980137" cy="1569660"/>
          </a:xfrm>
          <a:prstGeom prst="rect">
            <a:avLst/>
          </a:prstGeom>
          <a:noFill/>
        </p:spPr>
        <p:txBody>
          <a:bodyPr wrap="square" rtlCol="0">
            <a:spAutoFit/>
          </a:bodyPr>
          <a:lstStyle/>
          <a:p>
            <a:br>
              <a:rPr lang="my-MM" sz="4800" dirty="0"/>
            </a:br>
            <a:r>
              <a:rPr lang="my-MM" sz="4800" dirty="0"/>
              <a:t>ကြိုဆိုပါတယ်</a:t>
            </a:r>
            <a:endParaRPr lang="en-US" sz="4800" dirty="0"/>
          </a:p>
        </p:txBody>
      </p:sp>
      <p:sp>
        <p:nvSpPr>
          <p:cNvPr id="13" name="Rechteck 12"/>
          <p:cNvSpPr/>
          <p:nvPr/>
        </p:nvSpPr>
        <p:spPr>
          <a:xfrm>
            <a:off x="2337791" y="3872183"/>
            <a:ext cx="6328428" cy="830997"/>
          </a:xfrm>
          <a:prstGeom prst="rect">
            <a:avLst/>
          </a:prstGeom>
        </p:spPr>
        <p:txBody>
          <a:bodyPr wrap="square">
            <a:spAutoFit/>
          </a:bodyPr>
          <a:lstStyle/>
          <a:p>
            <a:r>
              <a:rPr lang="de-AT" sz="4800" dirty="0" err="1">
                <a:solidFill>
                  <a:srgbClr val="202124"/>
                </a:solidFill>
                <a:latin typeface="Google Sans"/>
              </a:rPr>
              <a:t>Serdeczne</a:t>
            </a:r>
            <a:r>
              <a:rPr lang="de-AT" sz="4800" dirty="0">
                <a:solidFill>
                  <a:srgbClr val="202124"/>
                </a:solidFill>
                <a:latin typeface="Google Sans"/>
              </a:rPr>
              <a:t> </a:t>
            </a:r>
            <a:r>
              <a:rPr lang="de-AT" sz="4800" dirty="0" err="1">
                <a:solidFill>
                  <a:srgbClr val="202124"/>
                </a:solidFill>
                <a:latin typeface="Google Sans"/>
              </a:rPr>
              <a:t>powitanie</a:t>
            </a:r>
            <a:endParaRPr lang="en-US" sz="4800" dirty="0"/>
          </a:p>
        </p:txBody>
      </p:sp>
      <p:sp>
        <p:nvSpPr>
          <p:cNvPr id="14" name="Rectangle 1"/>
          <p:cNvSpPr>
            <a:spLocks noChangeArrowheads="1"/>
          </p:cNvSpPr>
          <p:nvPr/>
        </p:nvSpPr>
        <p:spPr bwMode="auto">
          <a:xfrm>
            <a:off x="8413169" y="5304199"/>
            <a:ext cx="5084592" cy="70020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de-DE" sz="4800" b="0" i="0" u="none" strike="noStrike" cap="none" normalizeH="0" baseline="0" dirty="0">
                <a:ln>
                  <a:noFill/>
                </a:ln>
                <a:solidFill>
                  <a:srgbClr val="202124"/>
                </a:solidFill>
                <a:effectLst/>
                <a:latin typeface="Google Sans"/>
              </a:rPr>
              <a:t>warm welkom</a:t>
            </a:r>
            <a:r>
              <a:rPr kumimoji="0" lang="nl-NL" altLang="de-DE" sz="4800" b="0" i="0" u="none" strike="noStrike" cap="none" normalizeH="0" baseline="0" dirty="0">
                <a:ln>
                  <a:noFill/>
                </a:ln>
                <a:solidFill>
                  <a:schemeClr val="tx1"/>
                </a:solidFill>
                <a:effectLst/>
              </a:rPr>
              <a:t> </a:t>
            </a:r>
            <a:endParaRPr kumimoji="0" lang="nl-NL" altLang="de-DE" sz="4800" b="0" i="0" u="none" strike="noStrike" cap="none" normalizeH="0" baseline="0" dirty="0">
              <a:ln>
                <a:noFill/>
              </a:ln>
              <a:solidFill>
                <a:schemeClr val="tx1"/>
              </a:solidFill>
              <a:effectLst/>
              <a:latin typeface="Arial" panose="020B0604020202020204" pitchFamily="34" charset="0"/>
            </a:endParaRPr>
          </a:p>
        </p:txBody>
      </p:sp>
      <p:sp>
        <p:nvSpPr>
          <p:cNvPr id="15" name="Rectangle 1"/>
          <p:cNvSpPr>
            <a:spLocks noChangeArrowheads="1"/>
          </p:cNvSpPr>
          <p:nvPr/>
        </p:nvSpPr>
        <p:spPr bwMode="auto">
          <a:xfrm>
            <a:off x="4158828" y="6428272"/>
            <a:ext cx="5885621" cy="70020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9044" rIns="0" bIns="-1904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de-DE" sz="4800" b="0" i="0" u="none" strike="noStrike" cap="none" normalizeH="0" baseline="0" dirty="0">
                <a:ln>
                  <a:noFill/>
                </a:ln>
                <a:solidFill>
                  <a:srgbClr val="202124"/>
                </a:solidFill>
                <a:effectLst/>
                <a:latin typeface="Google Sans"/>
              </a:rPr>
              <a:t>Herzlich Willkommen</a:t>
            </a:r>
            <a:endParaRPr kumimoji="0" lang="nl-NL" altLang="de-DE" sz="4800" b="0" i="0" u="none" strike="noStrike" cap="none" normalizeH="0" baseline="0" dirty="0">
              <a:ln>
                <a:noFill/>
              </a:ln>
              <a:solidFill>
                <a:schemeClr val="tx1"/>
              </a:solidFill>
              <a:effectLst/>
              <a:latin typeface="Arial" panose="020B0604020202020204" pitchFamily="34" charset="0"/>
            </a:endParaRPr>
          </a:p>
        </p:txBody>
      </p:sp>
      <p:sp>
        <p:nvSpPr>
          <p:cNvPr id="16" name="Foliennummernplatzhalter 15"/>
          <p:cNvSpPr>
            <a:spLocks noGrp="1"/>
          </p:cNvSpPr>
          <p:nvPr>
            <p:ph type="sldNum" sz="quarter" idx="12"/>
          </p:nvPr>
        </p:nvSpPr>
        <p:spPr>
          <a:xfrm>
            <a:off x="15233399" y="9380537"/>
            <a:ext cx="2133600" cy="365125"/>
          </a:xfrm>
        </p:spPr>
        <p:txBody>
          <a:bodyPr/>
          <a:lstStyle/>
          <a:p>
            <a:fld id="{B6F15528-21DE-4FAA-801E-634DDDAF4B2B}" type="slidenum">
              <a:rPr lang="en-US" smtClean="0">
                <a:solidFill>
                  <a:schemeClr val="bg1"/>
                </a:solidFill>
              </a:rPr>
              <a:pPr/>
              <a:t>2</a:t>
            </a:fld>
            <a:endParaRPr lang="en-US" dirty="0">
              <a:solidFill>
                <a:schemeClr val="bg1"/>
              </a:solidFill>
            </a:endParaRPr>
          </a:p>
        </p:txBody>
      </p:sp>
      <p:sp>
        <p:nvSpPr>
          <p:cNvPr id="17" name="Rechteck 16"/>
          <p:cNvSpPr/>
          <p:nvPr/>
        </p:nvSpPr>
        <p:spPr>
          <a:xfrm>
            <a:off x="14325600" y="468998"/>
            <a:ext cx="4277934" cy="190160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5"/>
          <p:cNvSpPr txBox="1"/>
          <p:nvPr/>
        </p:nvSpPr>
        <p:spPr>
          <a:xfrm>
            <a:off x="14409523" y="641072"/>
            <a:ext cx="3923265" cy="1692771"/>
          </a:xfrm>
          <a:prstGeom prst="rect">
            <a:avLst/>
          </a:prstGeom>
        </p:spPr>
        <p:txBody>
          <a:bodyPr wrap="square" lIns="0" tIns="0" rIns="0" bIns="0" rtlCol="0" anchor="t">
            <a:spAutoFit/>
          </a:bodyPr>
          <a:lstStyle/>
          <a:p>
            <a:pPr algn="ctr">
              <a:lnSpc>
                <a:spcPts val="4420"/>
              </a:lnSpc>
            </a:pPr>
            <a:r>
              <a:rPr lang="en-US" sz="4000" b="1" spc="204" dirty="0">
                <a:solidFill>
                  <a:schemeClr val="bg1"/>
                </a:solidFill>
                <a:hlinkClick r:id="rId5"/>
              </a:rPr>
              <a:t>Are you ready to be change-maker? </a:t>
            </a:r>
            <a:endParaRPr lang="en-US" sz="4000" b="1" spc="204" dirty="0">
              <a:solidFill>
                <a:schemeClr val="bg1"/>
              </a:solidFill>
            </a:endParaRPr>
          </a:p>
        </p:txBody>
      </p:sp>
    </p:spTree>
    <p:extLst>
      <p:ext uri="{BB962C8B-B14F-4D97-AF65-F5344CB8AC3E}">
        <p14:creationId xmlns:p14="http://schemas.microsoft.com/office/powerpoint/2010/main" val="2986695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20</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cs typeface="Assistant Bold" panose="020B0604020202020204" charset="-79"/>
              </a:rPr>
              <a:t>กระแสรายได้ </a:t>
            </a:r>
            <a:endParaRPr lang="en-US" sz="72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2688534" y="0"/>
            <a:ext cx="4827938" cy="4913184"/>
          </a:xfrm>
          <a:prstGeom prst="rect">
            <a:avLst/>
          </a:prstGeom>
        </p:spPr>
      </p:pic>
      <p:sp>
        <p:nvSpPr>
          <p:cNvPr id="9" name="Textfeld 8"/>
          <p:cNvSpPr txBox="1"/>
          <p:nvPr/>
        </p:nvSpPr>
        <p:spPr>
          <a:xfrm rot="39469">
            <a:off x="13386898" y="1733317"/>
            <a:ext cx="3272024" cy="1446550"/>
          </a:xfrm>
          <a:prstGeom prst="rect">
            <a:avLst/>
          </a:prstGeom>
          <a:solidFill>
            <a:schemeClr val="bg1"/>
          </a:solidFill>
        </p:spPr>
        <p:txBody>
          <a:bodyPr wrap="square" rtlCol="0">
            <a:spAutoFit/>
          </a:bodyPr>
          <a:lstStyle/>
          <a:p>
            <a:pPr algn="ctr"/>
            <a:r>
              <a:rPr lang="en-US" sz="4400" b="1" dirty="0">
                <a:solidFill>
                  <a:srgbClr val="008000"/>
                </a:solidFill>
                <a:latin typeface="Bahnschrift" panose="020B0502040204020203" pitchFamily="34" charset="0"/>
              </a:rPr>
              <a:t>Customer Perspective</a:t>
            </a:r>
          </a:p>
        </p:txBody>
      </p:sp>
      <p:pic>
        <p:nvPicPr>
          <p:cNvPr id="10" name="Grafik 9"/>
          <p:cNvPicPr>
            <a:picLocks noChangeAspect="1"/>
          </p:cNvPicPr>
          <p:nvPr/>
        </p:nvPicPr>
        <p:blipFill>
          <a:blip r:embed="rId6"/>
          <a:stretch>
            <a:fillRect/>
          </a:stretch>
        </p:blipFill>
        <p:spPr>
          <a:xfrm>
            <a:off x="14492094" y="4066613"/>
            <a:ext cx="4138656" cy="2152101"/>
          </a:xfrm>
          <a:prstGeom prst="rect">
            <a:avLst/>
          </a:prstGeom>
        </p:spPr>
      </p:pic>
      <p:pic>
        <p:nvPicPr>
          <p:cNvPr id="11" name="Google Shape;519;p32" descr="Obraz zawierający wewnątrz, stół, siedzi, zlew&#10;&#10;Opis wygenerowany automatycznie"/>
          <p:cNvPicPr preferRelativeResize="0"/>
          <p:nvPr/>
        </p:nvPicPr>
        <p:blipFill rotWithShape="1">
          <a:blip r:embed="rId7">
            <a:alphaModFix/>
          </a:blip>
          <a:srcRect r="6179"/>
          <a:stretch/>
        </p:blipFill>
        <p:spPr>
          <a:xfrm>
            <a:off x="14492094" y="6565088"/>
            <a:ext cx="4144558" cy="1983043"/>
          </a:xfrm>
          <a:prstGeom prst="rect">
            <a:avLst/>
          </a:prstGeom>
          <a:noFill/>
          <a:ln>
            <a:noFill/>
          </a:ln>
        </p:spPr>
      </p:pic>
      <p:sp>
        <p:nvSpPr>
          <p:cNvPr id="13" name="Textfeld 12"/>
          <p:cNvSpPr txBox="1"/>
          <p:nvPr/>
        </p:nvSpPr>
        <p:spPr>
          <a:xfrm>
            <a:off x="534696" y="1919391"/>
            <a:ext cx="13268139" cy="487890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th-TH" sz="3200" dirty="0"/>
              <a:t>ลูกค้าของคุณยินดีจ่ายเท่าใด</a:t>
            </a:r>
            <a:endParaRPr lang="en-US" sz="3200" dirty="0"/>
          </a:p>
          <a:p>
            <a:pPr marL="285750" indent="-285750">
              <a:lnSpc>
                <a:spcPct val="200000"/>
              </a:lnSpc>
              <a:buFont typeface="Arial" panose="020B0604020202020204" pitchFamily="34" charset="0"/>
              <a:buChar char="•"/>
            </a:pPr>
            <a:r>
              <a:rPr lang="th-TH" sz="3200" dirty="0"/>
              <a:t>แหล่งที่มาของรายได้</a:t>
            </a:r>
            <a:endParaRPr lang="en-US" sz="3200" dirty="0"/>
          </a:p>
          <a:p>
            <a:pPr marL="285750" indent="-285750">
              <a:lnSpc>
                <a:spcPct val="200000"/>
              </a:lnSpc>
              <a:buFont typeface="Arial" panose="020B0604020202020204" pitchFamily="34" charset="0"/>
              <a:buChar char="•"/>
            </a:pPr>
            <a:r>
              <a:rPr lang="en-US" sz="3200" dirty="0"/>
              <a:t>What and how will the customers pay?</a:t>
            </a:r>
          </a:p>
          <a:p>
            <a:pPr marL="285750" indent="-285750">
              <a:lnSpc>
                <a:spcPct val="200000"/>
              </a:lnSpc>
              <a:buFont typeface="Arial" panose="020B0604020202020204" pitchFamily="34" charset="0"/>
              <a:buChar char="•"/>
            </a:pPr>
            <a:r>
              <a:rPr lang="en-US" sz="3200" dirty="0"/>
              <a:t>Will you offer a donor package?</a:t>
            </a:r>
          </a:p>
          <a:p>
            <a:pPr marL="285750" indent="-285750">
              <a:lnSpc>
                <a:spcPct val="200000"/>
              </a:lnSpc>
              <a:buFont typeface="Arial" panose="020B0604020202020204" pitchFamily="34" charset="0"/>
              <a:buChar char="•"/>
            </a:pPr>
            <a:endParaRPr lang="en-US" sz="3200" dirty="0"/>
          </a:p>
        </p:txBody>
      </p:sp>
    </p:spTree>
    <p:extLst>
      <p:ext uri="{BB962C8B-B14F-4D97-AF65-F5344CB8AC3E}">
        <p14:creationId xmlns:p14="http://schemas.microsoft.com/office/powerpoint/2010/main" val="125356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21</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cs typeface="Assistant Bold" panose="020B0604020202020204" charset="-79"/>
              </a:rPr>
              <a:t>การแข่งขัน </a:t>
            </a:r>
            <a:endParaRPr lang="en-US" sz="72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2688534" y="0"/>
            <a:ext cx="4827938" cy="4913184"/>
          </a:xfrm>
          <a:prstGeom prst="rect">
            <a:avLst/>
          </a:prstGeom>
        </p:spPr>
      </p:pic>
      <p:sp>
        <p:nvSpPr>
          <p:cNvPr id="9" name="Textfeld 8"/>
          <p:cNvSpPr txBox="1"/>
          <p:nvPr/>
        </p:nvSpPr>
        <p:spPr>
          <a:xfrm rot="39469">
            <a:off x="13386898" y="1733317"/>
            <a:ext cx="3272024" cy="1446550"/>
          </a:xfrm>
          <a:prstGeom prst="rect">
            <a:avLst/>
          </a:prstGeom>
          <a:solidFill>
            <a:schemeClr val="bg1"/>
          </a:solidFill>
        </p:spPr>
        <p:txBody>
          <a:bodyPr wrap="square" rtlCol="0">
            <a:spAutoFit/>
          </a:bodyPr>
          <a:lstStyle/>
          <a:p>
            <a:pPr algn="ctr"/>
            <a:r>
              <a:rPr lang="en-US" sz="4400" b="1" dirty="0">
                <a:solidFill>
                  <a:srgbClr val="008000"/>
                </a:solidFill>
                <a:latin typeface="Bahnschrift" panose="020B0502040204020203" pitchFamily="34" charset="0"/>
              </a:rPr>
              <a:t>Customer Perspective</a:t>
            </a:r>
          </a:p>
        </p:txBody>
      </p:sp>
      <p:pic>
        <p:nvPicPr>
          <p:cNvPr id="10" name="Grafik 9"/>
          <p:cNvPicPr>
            <a:picLocks noChangeAspect="1"/>
          </p:cNvPicPr>
          <p:nvPr/>
        </p:nvPicPr>
        <p:blipFill>
          <a:blip r:embed="rId6"/>
          <a:stretch>
            <a:fillRect/>
          </a:stretch>
        </p:blipFill>
        <p:spPr>
          <a:xfrm>
            <a:off x="14492094" y="4066613"/>
            <a:ext cx="4138656" cy="2152101"/>
          </a:xfrm>
          <a:prstGeom prst="rect">
            <a:avLst/>
          </a:prstGeom>
        </p:spPr>
      </p:pic>
      <p:pic>
        <p:nvPicPr>
          <p:cNvPr id="11" name="Google Shape;519;p32" descr="Obraz zawierający wewnątrz, stół, siedzi, zlew&#10;&#10;Opis wygenerowany automatycznie"/>
          <p:cNvPicPr preferRelativeResize="0"/>
          <p:nvPr/>
        </p:nvPicPr>
        <p:blipFill rotWithShape="1">
          <a:blip r:embed="rId7">
            <a:alphaModFix/>
          </a:blip>
          <a:srcRect r="6179"/>
          <a:stretch/>
        </p:blipFill>
        <p:spPr>
          <a:xfrm>
            <a:off x="14492094" y="6565088"/>
            <a:ext cx="4144558" cy="1983043"/>
          </a:xfrm>
          <a:prstGeom prst="rect">
            <a:avLst/>
          </a:prstGeom>
          <a:noFill/>
          <a:ln>
            <a:noFill/>
          </a:ln>
        </p:spPr>
      </p:pic>
      <p:sp>
        <p:nvSpPr>
          <p:cNvPr id="13" name="Textfeld 12"/>
          <p:cNvSpPr txBox="1"/>
          <p:nvPr/>
        </p:nvSpPr>
        <p:spPr>
          <a:xfrm>
            <a:off x="534696" y="1919391"/>
            <a:ext cx="13268139" cy="6479338"/>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th-TH" sz="4500" dirty="0"/>
              <a:t>คู่แข่งทางตรง</a:t>
            </a:r>
            <a:endParaRPr lang="en-US" sz="4500" dirty="0"/>
          </a:p>
          <a:p>
            <a:pPr marL="285750" indent="-285750">
              <a:lnSpc>
                <a:spcPct val="200000"/>
              </a:lnSpc>
              <a:buFont typeface="Arial" panose="020B0604020202020204" pitchFamily="34" charset="0"/>
              <a:buChar char="•"/>
            </a:pPr>
            <a:r>
              <a:rPr lang="th-TH" sz="4500" dirty="0"/>
              <a:t>คู่แข่งทางอ้อม </a:t>
            </a:r>
            <a:endParaRPr lang="en-US" sz="4500" dirty="0"/>
          </a:p>
          <a:p>
            <a:pPr marL="285750" indent="-285750">
              <a:lnSpc>
                <a:spcPct val="200000"/>
              </a:lnSpc>
              <a:buFont typeface="Arial" panose="020B0604020202020204" pitchFamily="34" charset="0"/>
              <a:buChar char="•"/>
            </a:pPr>
            <a:r>
              <a:rPr lang="th-TH" sz="4500" dirty="0"/>
              <a:t>การตอบสนองความต้องการของลูกค้าจากคู่แข่ง</a:t>
            </a:r>
            <a:endParaRPr lang="en-US" sz="4500" dirty="0"/>
          </a:p>
          <a:p>
            <a:pPr marL="285750" indent="-285750">
              <a:lnSpc>
                <a:spcPct val="200000"/>
              </a:lnSpc>
              <a:buFont typeface="Arial" panose="020B0604020202020204" pitchFamily="34" charset="0"/>
              <a:buChar char="•"/>
            </a:pPr>
            <a:r>
              <a:rPr lang="th-TH" sz="4500" dirty="0"/>
              <a:t>จุดขายผลิตภัณฑ์</a:t>
            </a:r>
            <a:endParaRPr lang="en-US" sz="4500" dirty="0"/>
          </a:p>
          <a:p>
            <a:pPr marL="285750" indent="-285750">
              <a:lnSpc>
                <a:spcPct val="200000"/>
              </a:lnSpc>
              <a:buFont typeface="Arial" panose="020B0604020202020204" pitchFamily="34" charset="0"/>
              <a:buChar char="•"/>
            </a:pPr>
            <a:endParaRPr lang="en-US" sz="3200" dirty="0"/>
          </a:p>
        </p:txBody>
      </p:sp>
    </p:spTree>
    <p:extLst>
      <p:ext uri="{BB962C8B-B14F-4D97-AF65-F5344CB8AC3E}">
        <p14:creationId xmlns:p14="http://schemas.microsoft.com/office/powerpoint/2010/main" val="169523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22</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cs typeface="Assistant Bold" panose="020B0604020202020204" charset="-79"/>
              </a:rPr>
              <a:t>กิจกรรมหลัก </a:t>
            </a:r>
            <a:endParaRPr lang="en-US" sz="72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rotWithShape="1">
          <a:blip r:embed="rId4">
            <a:extLst>
              <a:ext uri="{BEBA8EAE-BF5A-486C-A8C5-ECC9F3942E4B}">
                <a14:imgProps xmlns:a14="http://schemas.microsoft.com/office/drawing/2010/main">
                  <a14:imgLayer r:embed="rId5">
                    <a14:imgEffect>
                      <a14:backgroundRemoval t="39934" b="53874" l="62279" r="66211"/>
                    </a14:imgEffect>
                  </a14:imgLayer>
                </a14:imgProps>
              </a:ext>
            </a:extLst>
          </a:blip>
          <a:srcRect l="62028" t="38192" r="33793" b="44384"/>
          <a:stretch/>
        </p:blipFill>
        <p:spPr>
          <a:xfrm>
            <a:off x="11911643" y="-190500"/>
            <a:ext cx="5486399" cy="4269334"/>
          </a:xfrm>
          <a:prstGeom prst="rect">
            <a:avLst/>
          </a:prstGeom>
        </p:spPr>
      </p:pic>
      <p:sp>
        <p:nvSpPr>
          <p:cNvPr id="9" name="Textfeld 8"/>
          <p:cNvSpPr txBox="1"/>
          <p:nvPr/>
        </p:nvSpPr>
        <p:spPr>
          <a:xfrm rot="39469">
            <a:off x="12710024" y="1220891"/>
            <a:ext cx="3804465" cy="1446550"/>
          </a:xfrm>
          <a:prstGeom prst="rect">
            <a:avLst/>
          </a:prstGeom>
          <a:solidFill>
            <a:schemeClr val="bg1"/>
          </a:solidFill>
        </p:spPr>
        <p:txBody>
          <a:bodyPr wrap="square" rtlCol="0">
            <a:spAutoFit/>
          </a:bodyPr>
          <a:lstStyle/>
          <a:p>
            <a:pPr algn="ctr"/>
            <a:r>
              <a:rPr lang="en-US" sz="4400" b="1" dirty="0">
                <a:solidFill>
                  <a:srgbClr val="002060"/>
                </a:solidFill>
                <a:latin typeface="Bahnschrift" panose="020B0502040204020203" pitchFamily="34" charset="0"/>
              </a:rPr>
              <a:t>Beneficiary Perspective</a:t>
            </a:r>
          </a:p>
        </p:txBody>
      </p:sp>
      <p:sp>
        <p:nvSpPr>
          <p:cNvPr id="10" name="Textfeld 9"/>
          <p:cNvSpPr txBox="1"/>
          <p:nvPr/>
        </p:nvSpPr>
        <p:spPr>
          <a:xfrm>
            <a:off x="534696" y="1919391"/>
            <a:ext cx="13268139" cy="586378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th-TH" sz="4000" dirty="0"/>
              <a:t>อะไรคือกิจกรรมหลัก</a:t>
            </a:r>
            <a:r>
              <a:rPr lang="en-US" sz="4000" dirty="0"/>
              <a:t>?</a:t>
            </a:r>
          </a:p>
          <a:p>
            <a:pPr marL="285750" indent="-285750">
              <a:lnSpc>
                <a:spcPct val="200000"/>
              </a:lnSpc>
              <a:buFont typeface="Arial" panose="020B0604020202020204" pitchFamily="34" charset="0"/>
              <a:buChar char="•"/>
            </a:pPr>
            <a:r>
              <a:rPr lang="th-TH" sz="4000" dirty="0"/>
              <a:t>ผู้รับผลประโยชน์ในกิจกรรมหลัก</a:t>
            </a:r>
            <a:r>
              <a:rPr lang="en-US" sz="4000" dirty="0"/>
              <a:t>?</a:t>
            </a:r>
          </a:p>
          <a:p>
            <a:pPr marL="285750" indent="-285750">
              <a:lnSpc>
                <a:spcPct val="200000"/>
              </a:lnSpc>
              <a:buFont typeface="Arial" panose="020B0604020202020204" pitchFamily="34" charset="0"/>
              <a:buChar char="•"/>
            </a:pPr>
            <a:r>
              <a:rPr lang="th-TH" sz="4000" dirty="0"/>
              <a:t>กิจกรรมหลักที่จะรักษาลูกค้าให้ประสบความสำเร็จ </a:t>
            </a:r>
            <a:endParaRPr lang="en-US" sz="4000" dirty="0"/>
          </a:p>
          <a:p>
            <a:pPr marL="285750" indent="-285750">
              <a:lnSpc>
                <a:spcPct val="200000"/>
              </a:lnSpc>
              <a:buFont typeface="Arial" panose="020B0604020202020204" pitchFamily="34" charset="0"/>
              <a:buChar char="•"/>
            </a:pPr>
            <a:r>
              <a:rPr lang="th-TH" sz="4000" dirty="0"/>
              <a:t>กิจกรรมหลักสำหรับแหล่งรายได้</a:t>
            </a:r>
            <a:r>
              <a:rPr lang="en-US" sz="4000" dirty="0"/>
              <a:t>?</a:t>
            </a:r>
          </a:p>
          <a:p>
            <a:pPr marL="285750" indent="-285750">
              <a:lnSpc>
                <a:spcPct val="200000"/>
              </a:lnSpc>
              <a:buFont typeface="Arial" panose="020B0604020202020204" pitchFamily="34" charset="0"/>
              <a:buChar char="•"/>
            </a:pPr>
            <a:endParaRPr lang="en-US" sz="3200" dirty="0"/>
          </a:p>
        </p:txBody>
      </p:sp>
      <p:pic>
        <p:nvPicPr>
          <p:cNvPr id="11" name="Grafik 10"/>
          <p:cNvPicPr>
            <a:picLocks noChangeAspect="1"/>
          </p:cNvPicPr>
          <p:nvPr/>
        </p:nvPicPr>
        <p:blipFill>
          <a:blip r:embed="rId6"/>
          <a:stretch>
            <a:fillRect/>
          </a:stretch>
        </p:blipFill>
        <p:spPr>
          <a:xfrm>
            <a:off x="14492094" y="3981494"/>
            <a:ext cx="4138656" cy="2152101"/>
          </a:xfrm>
          <a:prstGeom prst="rect">
            <a:avLst/>
          </a:prstGeom>
        </p:spPr>
      </p:pic>
      <p:pic>
        <p:nvPicPr>
          <p:cNvPr id="14" name="Google Shape;519;p32" descr="Obraz zawierający wewnątrz, stół, siedzi, zlew&#10;&#10;Opis wygenerowany automatycznie"/>
          <p:cNvPicPr preferRelativeResize="0"/>
          <p:nvPr/>
        </p:nvPicPr>
        <p:blipFill rotWithShape="1">
          <a:blip r:embed="rId7">
            <a:alphaModFix/>
          </a:blip>
          <a:srcRect r="6179"/>
          <a:stretch/>
        </p:blipFill>
        <p:spPr>
          <a:xfrm>
            <a:off x="14492094" y="6522529"/>
            <a:ext cx="4144558" cy="1983043"/>
          </a:xfrm>
          <a:prstGeom prst="rect">
            <a:avLst/>
          </a:prstGeom>
          <a:noFill/>
          <a:ln>
            <a:noFill/>
          </a:ln>
        </p:spPr>
      </p:pic>
    </p:spTree>
    <p:extLst>
      <p:ext uri="{BB962C8B-B14F-4D97-AF65-F5344CB8AC3E}">
        <p14:creationId xmlns:p14="http://schemas.microsoft.com/office/powerpoint/2010/main" val="252580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23</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cs typeface="Assistant Bold" panose="020B0604020202020204" charset="-79"/>
              </a:rPr>
              <a:t>ข้อมูลที่เป็นไปได้ของผู้รับประโยชน์</a:t>
            </a: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rotWithShape="1">
          <a:blip r:embed="rId4">
            <a:extLst>
              <a:ext uri="{BEBA8EAE-BF5A-486C-A8C5-ECC9F3942E4B}">
                <a14:imgProps xmlns:a14="http://schemas.microsoft.com/office/drawing/2010/main">
                  <a14:imgLayer r:embed="rId5">
                    <a14:imgEffect>
                      <a14:backgroundRemoval t="39934" b="53874" l="62279" r="66211"/>
                    </a14:imgEffect>
                  </a14:imgLayer>
                </a14:imgProps>
              </a:ext>
            </a:extLst>
          </a:blip>
          <a:srcRect l="62028" t="38192" r="33793" b="44384"/>
          <a:stretch/>
        </p:blipFill>
        <p:spPr>
          <a:xfrm>
            <a:off x="11911643" y="-190500"/>
            <a:ext cx="5486399" cy="4269334"/>
          </a:xfrm>
          <a:prstGeom prst="rect">
            <a:avLst/>
          </a:prstGeom>
        </p:spPr>
      </p:pic>
      <p:sp>
        <p:nvSpPr>
          <p:cNvPr id="9" name="Textfeld 8"/>
          <p:cNvSpPr txBox="1"/>
          <p:nvPr/>
        </p:nvSpPr>
        <p:spPr>
          <a:xfrm rot="39469">
            <a:off x="12710024" y="1220891"/>
            <a:ext cx="3804465" cy="1446550"/>
          </a:xfrm>
          <a:prstGeom prst="rect">
            <a:avLst/>
          </a:prstGeom>
          <a:solidFill>
            <a:schemeClr val="bg1"/>
          </a:solidFill>
        </p:spPr>
        <p:txBody>
          <a:bodyPr wrap="square" rtlCol="0">
            <a:spAutoFit/>
          </a:bodyPr>
          <a:lstStyle/>
          <a:p>
            <a:pPr algn="ctr"/>
            <a:r>
              <a:rPr lang="en-US" sz="4400" b="1" dirty="0">
                <a:solidFill>
                  <a:srgbClr val="002060"/>
                </a:solidFill>
                <a:latin typeface="Bahnschrift" panose="020B0502040204020203" pitchFamily="34" charset="0"/>
              </a:rPr>
              <a:t>Beneficiary Perspective</a:t>
            </a:r>
          </a:p>
        </p:txBody>
      </p:sp>
      <p:sp>
        <p:nvSpPr>
          <p:cNvPr id="5" name="Textfeld 4"/>
          <p:cNvSpPr txBox="1"/>
          <p:nvPr/>
        </p:nvSpPr>
        <p:spPr>
          <a:xfrm>
            <a:off x="688382" y="1919391"/>
            <a:ext cx="13268139" cy="3631763"/>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th-TH" sz="4000" dirty="0"/>
              <a:t>ช่องทางใดในการมีส่วยร่วมกับผู้รับผลประโยชน์</a:t>
            </a:r>
            <a:r>
              <a:rPr lang="en-US" sz="4000" dirty="0"/>
              <a:t>?</a:t>
            </a:r>
          </a:p>
          <a:p>
            <a:pPr marL="285750" indent="-285750">
              <a:lnSpc>
                <a:spcPct val="200000"/>
              </a:lnSpc>
              <a:buFont typeface="Arial" panose="020B0604020202020204" pitchFamily="34" charset="0"/>
              <a:buChar char="•"/>
            </a:pPr>
            <a:r>
              <a:rPr lang="th-TH" sz="4000" dirty="0"/>
              <a:t>สามารถโน้มน้าวให้เข้าร่วมได้อย่างไร</a:t>
            </a:r>
            <a:r>
              <a:rPr lang="en-US" sz="4000" dirty="0"/>
              <a:t>?</a:t>
            </a:r>
          </a:p>
          <a:p>
            <a:pPr marL="285750" indent="-285750">
              <a:lnSpc>
                <a:spcPct val="200000"/>
              </a:lnSpc>
              <a:buFont typeface="Arial" panose="020B0604020202020204" pitchFamily="34" charset="0"/>
              <a:buChar char="•"/>
            </a:pPr>
            <a:r>
              <a:rPr lang="th-TH" sz="4000" dirty="0"/>
              <a:t>ความท้าทายอะไรที่อาจเกิดขึ้นเหตุใดจึงพยายามมีส่วนร่วมกับผู้รับผลประโยชน์</a:t>
            </a:r>
            <a:endParaRPr lang="en-US" sz="4000" dirty="0"/>
          </a:p>
        </p:txBody>
      </p:sp>
      <p:pic>
        <p:nvPicPr>
          <p:cNvPr id="11" name="Grafik 10"/>
          <p:cNvPicPr>
            <a:picLocks noChangeAspect="1"/>
          </p:cNvPicPr>
          <p:nvPr/>
        </p:nvPicPr>
        <p:blipFill>
          <a:blip r:embed="rId6"/>
          <a:stretch>
            <a:fillRect/>
          </a:stretch>
        </p:blipFill>
        <p:spPr>
          <a:xfrm>
            <a:off x="14492094" y="3890328"/>
            <a:ext cx="4138656" cy="2152101"/>
          </a:xfrm>
          <a:prstGeom prst="rect">
            <a:avLst/>
          </a:prstGeom>
        </p:spPr>
      </p:pic>
      <p:pic>
        <p:nvPicPr>
          <p:cNvPr id="13" name="Google Shape;519;p32" descr="Obraz zawierający wewnątrz, stół, siedzi, zlew&#10;&#10;Opis wygenerowany automatycznie"/>
          <p:cNvPicPr preferRelativeResize="0"/>
          <p:nvPr/>
        </p:nvPicPr>
        <p:blipFill rotWithShape="1">
          <a:blip r:embed="rId7">
            <a:alphaModFix/>
          </a:blip>
          <a:srcRect r="6179"/>
          <a:stretch/>
        </p:blipFill>
        <p:spPr>
          <a:xfrm>
            <a:off x="14486192" y="6379383"/>
            <a:ext cx="4144558" cy="1983043"/>
          </a:xfrm>
          <a:prstGeom prst="rect">
            <a:avLst/>
          </a:prstGeom>
          <a:noFill/>
          <a:ln>
            <a:noFill/>
          </a:ln>
        </p:spPr>
      </p:pic>
    </p:spTree>
    <p:extLst>
      <p:ext uri="{BB962C8B-B14F-4D97-AF65-F5344CB8AC3E}">
        <p14:creationId xmlns:p14="http://schemas.microsoft.com/office/powerpoint/2010/main" val="375676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24</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cs typeface="Assistant Bold" panose="020B0604020202020204" charset="-79"/>
              </a:rPr>
              <a:t>พันธมิตร</a:t>
            </a:r>
            <a:endParaRPr lang="en-US" sz="7200" dirty="0">
              <a:solidFill>
                <a:srgbClr val="342D29"/>
              </a:solidFill>
              <a:latin typeface="Assistant Bold" panose="020B0604020202020204" charset="-79"/>
              <a:cs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rotWithShape="1">
          <a:blip r:embed="rId4">
            <a:extLst>
              <a:ext uri="{BEBA8EAE-BF5A-486C-A8C5-ECC9F3942E4B}">
                <a14:imgProps xmlns:a14="http://schemas.microsoft.com/office/drawing/2010/main">
                  <a14:imgLayer r:embed="rId5">
                    <a14:imgEffect>
                      <a14:backgroundRemoval t="39934" b="53874" l="62279" r="66211"/>
                    </a14:imgEffect>
                  </a14:imgLayer>
                </a14:imgProps>
              </a:ext>
            </a:extLst>
          </a:blip>
          <a:srcRect l="62028" t="38192" r="33793" b="44384"/>
          <a:stretch/>
        </p:blipFill>
        <p:spPr>
          <a:xfrm>
            <a:off x="11911643" y="-190500"/>
            <a:ext cx="5486399" cy="4269334"/>
          </a:xfrm>
          <a:prstGeom prst="rect">
            <a:avLst/>
          </a:prstGeom>
        </p:spPr>
      </p:pic>
      <p:sp>
        <p:nvSpPr>
          <p:cNvPr id="9" name="Textfeld 8"/>
          <p:cNvSpPr txBox="1"/>
          <p:nvPr/>
        </p:nvSpPr>
        <p:spPr>
          <a:xfrm rot="39469">
            <a:off x="12710024" y="1220891"/>
            <a:ext cx="3804465" cy="1446550"/>
          </a:xfrm>
          <a:prstGeom prst="rect">
            <a:avLst/>
          </a:prstGeom>
          <a:solidFill>
            <a:schemeClr val="bg1"/>
          </a:solidFill>
        </p:spPr>
        <p:txBody>
          <a:bodyPr wrap="square" rtlCol="0">
            <a:spAutoFit/>
          </a:bodyPr>
          <a:lstStyle/>
          <a:p>
            <a:pPr algn="ctr"/>
            <a:r>
              <a:rPr lang="en-US" sz="4400" b="1" dirty="0">
                <a:solidFill>
                  <a:srgbClr val="002060"/>
                </a:solidFill>
                <a:latin typeface="Bahnschrift" panose="020B0502040204020203" pitchFamily="34" charset="0"/>
              </a:rPr>
              <a:t>Beneficiary Perspective</a:t>
            </a:r>
          </a:p>
        </p:txBody>
      </p:sp>
      <p:sp>
        <p:nvSpPr>
          <p:cNvPr id="10" name="Textfeld 9"/>
          <p:cNvSpPr txBox="1"/>
          <p:nvPr/>
        </p:nvSpPr>
        <p:spPr>
          <a:xfrm>
            <a:off x="534696" y="1919391"/>
            <a:ext cx="13268139" cy="6093976"/>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th-TH" sz="4000" dirty="0"/>
              <a:t>คุณต้องการร่วมมือกับพันธมิตรทางสังคมใดบ้าง</a:t>
            </a:r>
            <a:endParaRPr lang="en-US" sz="4000" dirty="0"/>
          </a:p>
          <a:p>
            <a:pPr marL="285750" indent="-285750">
              <a:lnSpc>
                <a:spcPct val="200000"/>
              </a:lnSpc>
              <a:buFont typeface="Arial" panose="020B0604020202020204" pitchFamily="34" charset="0"/>
              <a:buChar char="•"/>
            </a:pPr>
            <a:r>
              <a:rPr lang="th-TH" sz="4000" dirty="0"/>
              <a:t>คุณต้องการพันธมิตรทางธุรกิจอะไรบ้าง</a:t>
            </a:r>
            <a:endParaRPr lang="en-US" sz="4000" dirty="0"/>
          </a:p>
          <a:p>
            <a:pPr marL="285750" indent="-285750">
              <a:lnSpc>
                <a:spcPct val="200000"/>
              </a:lnSpc>
              <a:buFont typeface="Arial" panose="020B0604020202020204" pitchFamily="34" charset="0"/>
              <a:buChar char="•"/>
            </a:pPr>
            <a:r>
              <a:rPr lang="th-TH" sz="4000" dirty="0"/>
              <a:t>คุณจะเกี่ยวข้องกับพันธมิตรสถาบันใดบ้าง</a:t>
            </a:r>
            <a:endParaRPr lang="en-US" sz="4000" dirty="0"/>
          </a:p>
          <a:p>
            <a:pPr marL="285750" indent="-285750">
              <a:lnSpc>
                <a:spcPct val="200000"/>
              </a:lnSpc>
              <a:buFont typeface="Arial" panose="020B0604020202020204" pitchFamily="34" charset="0"/>
              <a:buChar char="•"/>
            </a:pPr>
            <a:r>
              <a:rPr lang="th-TH" sz="4000" dirty="0"/>
              <a:t>พวกเขาจะให้ความรู้อะไรแก่คุณ</a:t>
            </a:r>
            <a:endParaRPr lang="en-US" sz="4000" dirty="0"/>
          </a:p>
          <a:p>
            <a:pPr marL="285750" indent="-285750">
              <a:lnSpc>
                <a:spcPct val="200000"/>
              </a:lnSpc>
              <a:buFont typeface="Arial" panose="020B0604020202020204" pitchFamily="34" charset="0"/>
              <a:buChar char="•"/>
            </a:pPr>
            <a:r>
              <a:rPr lang="th-TH" sz="4000" dirty="0"/>
              <a:t>คุณจะสร้างความสัมพันธ์กับคู่ค้าของคุณอย่างไร</a:t>
            </a:r>
            <a:endParaRPr lang="en-US" sz="3200" dirty="0"/>
          </a:p>
        </p:txBody>
      </p:sp>
      <p:pic>
        <p:nvPicPr>
          <p:cNvPr id="11" name="Grafik 10"/>
          <p:cNvPicPr>
            <a:picLocks noChangeAspect="1"/>
          </p:cNvPicPr>
          <p:nvPr/>
        </p:nvPicPr>
        <p:blipFill>
          <a:blip r:embed="rId6"/>
          <a:stretch>
            <a:fillRect/>
          </a:stretch>
        </p:blipFill>
        <p:spPr>
          <a:xfrm>
            <a:off x="14492094" y="4066613"/>
            <a:ext cx="4138656" cy="2152101"/>
          </a:xfrm>
          <a:prstGeom prst="rect">
            <a:avLst/>
          </a:prstGeom>
        </p:spPr>
      </p:pic>
      <p:pic>
        <p:nvPicPr>
          <p:cNvPr id="13" name="Google Shape;519;p32" descr="Obraz zawierający wewnątrz, stół, siedzi, zlew&#10;&#10;Opis wygenerowany automatycznie"/>
          <p:cNvPicPr preferRelativeResize="0"/>
          <p:nvPr/>
        </p:nvPicPr>
        <p:blipFill rotWithShape="1">
          <a:blip r:embed="rId7">
            <a:alphaModFix/>
          </a:blip>
          <a:srcRect r="6179"/>
          <a:stretch/>
        </p:blipFill>
        <p:spPr>
          <a:xfrm>
            <a:off x="14492094" y="6565088"/>
            <a:ext cx="4144558" cy="1983043"/>
          </a:xfrm>
          <a:prstGeom prst="rect">
            <a:avLst/>
          </a:prstGeom>
          <a:noFill/>
          <a:ln>
            <a:noFill/>
          </a:ln>
        </p:spPr>
      </p:pic>
    </p:spTree>
    <p:extLst>
      <p:ext uri="{BB962C8B-B14F-4D97-AF65-F5344CB8AC3E}">
        <p14:creationId xmlns:p14="http://schemas.microsoft.com/office/powerpoint/2010/main" val="19590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25</a:t>
            </a:fld>
            <a:endParaRPr lang="en-US"/>
          </a:p>
        </p:txBody>
      </p:sp>
      <p:sp>
        <p:nvSpPr>
          <p:cNvPr id="12" name="TextBox 5"/>
          <p:cNvSpPr txBox="1"/>
          <p:nvPr/>
        </p:nvSpPr>
        <p:spPr>
          <a:xfrm>
            <a:off x="845484" y="471577"/>
            <a:ext cx="15811500" cy="1243930"/>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rPr>
              <a:t>ทรัพยากร</a:t>
            </a:r>
            <a:endParaRPr lang="en-US" sz="7200" dirty="0">
              <a:solidFill>
                <a:srgbClr val="342D29"/>
              </a:solidFill>
              <a:latin typeface="Assistant Bold" panose="020B0604020202020204" charset="-79"/>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rotWithShape="1">
          <a:blip r:embed="rId4">
            <a:extLst>
              <a:ext uri="{BEBA8EAE-BF5A-486C-A8C5-ECC9F3942E4B}">
                <a14:imgProps xmlns:a14="http://schemas.microsoft.com/office/drawing/2010/main">
                  <a14:imgLayer r:embed="rId5">
                    <a14:imgEffect>
                      <a14:backgroundRemoval t="39934" b="53874" l="62279" r="66211"/>
                    </a14:imgEffect>
                  </a14:imgLayer>
                </a14:imgProps>
              </a:ext>
            </a:extLst>
          </a:blip>
          <a:srcRect l="62028" t="38192" r="33793" b="44384"/>
          <a:stretch/>
        </p:blipFill>
        <p:spPr>
          <a:xfrm>
            <a:off x="11911643" y="-190500"/>
            <a:ext cx="5486399" cy="4269334"/>
          </a:xfrm>
          <a:prstGeom prst="rect">
            <a:avLst/>
          </a:prstGeom>
        </p:spPr>
      </p:pic>
      <p:sp>
        <p:nvSpPr>
          <p:cNvPr id="9" name="Textfeld 8"/>
          <p:cNvSpPr txBox="1"/>
          <p:nvPr/>
        </p:nvSpPr>
        <p:spPr>
          <a:xfrm rot="39469">
            <a:off x="12710024" y="1220891"/>
            <a:ext cx="3804465" cy="1446550"/>
          </a:xfrm>
          <a:prstGeom prst="rect">
            <a:avLst/>
          </a:prstGeom>
          <a:solidFill>
            <a:schemeClr val="bg1"/>
          </a:solidFill>
        </p:spPr>
        <p:txBody>
          <a:bodyPr wrap="square" rtlCol="0">
            <a:spAutoFit/>
          </a:bodyPr>
          <a:lstStyle/>
          <a:p>
            <a:pPr algn="ctr"/>
            <a:r>
              <a:rPr lang="en-US" sz="4400" b="1" dirty="0">
                <a:solidFill>
                  <a:srgbClr val="002060"/>
                </a:solidFill>
                <a:latin typeface="Bahnschrift" panose="020B0502040204020203" pitchFamily="34" charset="0"/>
              </a:rPr>
              <a:t>Beneficiary Perspective</a:t>
            </a:r>
          </a:p>
        </p:txBody>
      </p:sp>
      <p:sp>
        <p:nvSpPr>
          <p:cNvPr id="10" name="Textfeld 9"/>
          <p:cNvSpPr txBox="1"/>
          <p:nvPr/>
        </p:nvSpPr>
        <p:spPr>
          <a:xfrm>
            <a:off x="534696" y="1919391"/>
            <a:ext cx="13268139" cy="4862870"/>
          </a:xfrm>
          <a:prstGeom prst="rect">
            <a:avLst/>
          </a:prstGeom>
          <a:noFill/>
        </p:spPr>
        <p:txBody>
          <a:bodyPr wrap="square" rtlCol="0">
            <a:spAutoFit/>
          </a:bodyPr>
          <a:lstStyle/>
          <a:p>
            <a:pPr>
              <a:lnSpc>
                <a:spcPct val="200000"/>
              </a:lnSpc>
            </a:pPr>
            <a:r>
              <a:rPr lang="th-TH" sz="4000" dirty="0"/>
              <a:t>- เราต้องการทรัพยากรบุคคลอะไรบ้างสำหรับคุณค่าของเรา?</a:t>
            </a:r>
          </a:p>
          <a:p>
            <a:pPr>
              <a:lnSpc>
                <a:spcPct val="200000"/>
              </a:lnSpc>
            </a:pPr>
            <a:r>
              <a:rPr lang="th-TH" sz="4000" dirty="0"/>
              <a:t>- คุณต้องการทรัพยากรวัสดุอะไรสำหรับคุณค่าของเรา?</a:t>
            </a:r>
          </a:p>
          <a:p>
            <a:pPr>
              <a:lnSpc>
                <a:spcPct val="200000"/>
              </a:lnSpc>
            </a:pPr>
            <a:r>
              <a:rPr lang="th-TH" sz="4000" dirty="0"/>
              <a:t>- คุณต้องการทรัพยากรทางการเงินอะไรสำหรับข้อเสนอคุณค่าของเรา?</a:t>
            </a:r>
          </a:p>
          <a:p>
            <a:pPr>
              <a:lnSpc>
                <a:spcPct val="200000"/>
              </a:lnSpc>
            </a:pPr>
            <a:r>
              <a:rPr lang="th-TH" sz="4000" dirty="0"/>
              <a:t>- คุณต้องการความรู้ด้านใด</a:t>
            </a:r>
            <a:endParaRPr lang="en-US" sz="4000" dirty="0"/>
          </a:p>
        </p:txBody>
      </p:sp>
      <p:pic>
        <p:nvPicPr>
          <p:cNvPr id="11" name="Grafik 10"/>
          <p:cNvPicPr>
            <a:picLocks noChangeAspect="1"/>
          </p:cNvPicPr>
          <p:nvPr/>
        </p:nvPicPr>
        <p:blipFill>
          <a:blip r:embed="rId6"/>
          <a:stretch>
            <a:fillRect/>
          </a:stretch>
        </p:blipFill>
        <p:spPr>
          <a:xfrm>
            <a:off x="14492094" y="4066613"/>
            <a:ext cx="4138656" cy="2152101"/>
          </a:xfrm>
          <a:prstGeom prst="rect">
            <a:avLst/>
          </a:prstGeom>
        </p:spPr>
      </p:pic>
      <p:pic>
        <p:nvPicPr>
          <p:cNvPr id="13" name="Google Shape;519;p32" descr="Obraz zawierający wewnątrz, stół, siedzi, zlew&#10;&#10;Opis wygenerowany automatycznie"/>
          <p:cNvPicPr preferRelativeResize="0"/>
          <p:nvPr/>
        </p:nvPicPr>
        <p:blipFill rotWithShape="1">
          <a:blip r:embed="rId7">
            <a:alphaModFix/>
          </a:blip>
          <a:srcRect r="6179"/>
          <a:stretch/>
        </p:blipFill>
        <p:spPr>
          <a:xfrm>
            <a:off x="14492094" y="6565088"/>
            <a:ext cx="4144558" cy="1983043"/>
          </a:xfrm>
          <a:prstGeom prst="rect">
            <a:avLst/>
          </a:prstGeom>
          <a:noFill/>
          <a:ln>
            <a:noFill/>
          </a:ln>
        </p:spPr>
      </p:pic>
    </p:spTree>
    <p:extLst>
      <p:ext uri="{BB962C8B-B14F-4D97-AF65-F5344CB8AC3E}">
        <p14:creationId xmlns:p14="http://schemas.microsoft.com/office/powerpoint/2010/main" val="193865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66578" y="-363285"/>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26</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Social Business Canvas</a:t>
            </a:r>
            <a:endParaRPr lang="de-AT" dirty="0"/>
          </a:p>
        </p:txBody>
      </p:sp>
      <p:sp>
        <p:nvSpPr>
          <p:cNvPr id="23" name="Rechteck 22"/>
          <p:cNvSpPr/>
          <p:nvPr/>
        </p:nvSpPr>
        <p:spPr>
          <a:xfrm>
            <a:off x="278653" y="1783529"/>
            <a:ext cx="14187925"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elle 5"/>
          <p:cNvGraphicFramePr>
            <a:graphicFrameLocks noGrp="1"/>
          </p:cNvGraphicFramePr>
          <p:nvPr>
            <p:extLst>
              <p:ext uri="{D42A27DB-BD31-4B8C-83A1-F6EECF244321}">
                <p14:modId xmlns:p14="http://schemas.microsoft.com/office/powerpoint/2010/main" val="3727149959"/>
              </p:ext>
            </p:extLst>
          </p:nvPr>
        </p:nvGraphicFramePr>
        <p:xfrm>
          <a:off x="301507" y="2149390"/>
          <a:ext cx="13935159" cy="6760429"/>
        </p:xfrm>
        <a:graphic>
          <a:graphicData uri="http://schemas.openxmlformats.org/drawingml/2006/table">
            <a:tbl>
              <a:tblPr firstRow="1" bandRow="1">
                <a:tableStyleId>{3C2FFA5D-87B4-456A-9821-1D502468CF0F}</a:tableStyleId>
              </a:tblPr>
              <a:tblGrid>
                <a:gridCol w="2894113">
                  <a:extLst>
                    <a:ext uri="{9D8B030D-6E8A-4147-A177-3AD203B41FA5}">
                      <a16:colId xmlns:a16="http://schemas.microsoft.com/office/drawing/2014/main" val="1299375779"/>
                    </a:ext>
                  </a:extLst>
                </a:gridCol>
                <a:gridCol w="3003762">
                  <a:extLst>
                    <a:ext uri="{9D8B030D-6E8A-4147-A177-3AD203B41FA5}">
                      <a16:colId xmlns:a16="http://schemas.microsoft.com/office/drawing/2014/main" val="3400536580"/>
                    </a:ext>
                  </a:extLst>
                </a:gridCol>
                <a:gridCol w="1337407">
                  <a:extLst>
                    <a:ext uri="{9D8B030D-6E8A-4147-A177-3AD203B41FA5}">
                      <a16:colId xmlns:a16="http://schemas.microsoft.com/office/drawing/2014/main" val="2774539066"/>
                    </a:ext>
                  </a:extLst>
                </a:gridCol>
                <a:gridCol w="1447056">
                  <a:extLst>
                    <a:ext uri="{9D8B030D-6E8A-4147-A177-3AD203B41FA5}">
                      <a16:colId xmlns:a16="http://schemas.microsoft.com/office/drawing/2014/main" val="4157807386"/>
                    </a:ext>
                  </a:extLst>
                </a:gridCol>
                <a:gridCol w="2358708">
                  <a:extLst>
                    <a:ext uri="{9D8B030D-6E8A-4147-A177-3AD203B41FA5}">
                      <a16:colId xmlns:a16="http://schemas.microsoft.com/office/drawing/2014/main" val="2882482274"/>
                    </a:ext>
                  </a:extLst>
                </a:gridCol>
                <a:gridCol w="2894113">
                  <a:extLst>
                    <a:ext uri="{9D8B030D-6E8A-4147-A177-3AD203B41FA5}">
                      <a16:colId xmlns:a16="http://schemas.microsoft.com/office/drawing/2014/main" val="507460476"/>
                    </a:ext>
                  </a:extLst>
                </a:gridCol>
              </a:tblGrid>
              <a:tr h="4339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h-TH" sz="3200" dirty="0">
                          <a:solidFill>
                            <a:schemeClr val="tx1"/>
                          </a:solidFill>
                        </a:rPr>
                        <a:t>การตลาด </a:t>
                      </a:r>
                      <a:r>
                        <a:rPr lang="en-US" sz="3200" dirty="0">
                          <a:solidFill>
                            <a:schemeClr val="tx1"/>
                          </a:solidFill>
                        </a:rPr>
                        <a:t>&amp; </a:t>
                      </a:r>
                      <a:r>
                        <a:rPr lang="th-TH" sz="3200" dirty="0">
                          <a:solidFill>
                            <a:schemeClr val="tx1"/>
                          </a:solidFill>
                        </a:rPr>
                        <a:t>การสื่อสาร </a:t>
                      </a:r>
                      <a:endParaRPr lang="en-US" sz="3200" dirty="0">
                        <a:solidFill>
                          <a:schemeClr val="tx1"/>
                        </a:solidFill>
                      </a:endParaRPr>
                    </a:p>
                    <a:p>
                      <a:endParaRPr lang="en-US" sz="3200" dirty="0">
                        <a:solidFill>
                          <a:schemeClr val="tx1"/>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rPr>
                        <a:t>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rPr>
                        <a:t>Product</a:t>
                      </a:r>
                      <a:r>
                        <a:rPr lang="en-US" sz="3200" baseline="0" dirty="0">
                          <a:solidFill>
                            <a:schemeClr val="tx1"/>
                          </a:solidFill>
                        </a:rPr>
                        <a:t>/Service and its Value Proposition</a:t>
                      </a: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r>
                        <a:rPr lang="en-US" sz="3200" dirty="0">
                          <a:solidFill>
                            <a:schemeClr val="tx1"/>
                          </a:solidFill>
                        </a:rPr>
                        <a:t>Competitors</a:t>
                      </a: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tx1"/>
                          </a:solidFill>
                        </a:rPr>
                        <a:t>Customer Segments</a:t>
                      </a:r>
                      <a:r>
                        <a:rPr lang="th-TH" sz="3200" dirty="0">
                          <a:solidFill>
                            <a:schemeClr val="tx1"/>
                          </a:solidFill>
                        </a:rPr>
                        <a:t> </a:t>
                      </a:r>
                      <a:r>
                        <a:rPr lang="th-TH" sz="1800" b="0" i="0" u="none" strike="noStrike" kern="1200" dirty="0">
                          <a:solidFill>
                            <a:schemeClr val="lt1"/>
                          </a:solidFill>
                          <a:effectLst/>
                          <a:latin typeface="+mn-lt"/>
                          <a:ea typeface="+mn-ea"/>
                          <a:cs typeface="+mn-cs"/>
                        </a:rPr>
                        <a:t>กลุ่มลูกค้า</a:t>
                      </a:r>
                      <a:endParaRPr lang="en-US" sz="3200" dirty="0">
                        <a:solidFill>
                          <a:schemeClr val="tx1"/>
                        </a:solidFill>
                      </a:endParaRPr>
                    </a:p>
                    <a:p>
                      <a:endParaRPr lang="en-US" sz="3200" dirty="0">
                        <a:solidFill>
                          <a:schemeClr val="tx1"/>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3316084"/>
                  </a:ext>
                </a:extLst>
              </a:tr>
              <a:tr h="2421188">
                <a:tc gridSpan="3">
                  <a:txBody>
                    <a:bodyPr/>
                    <a:lstStyle/>
                    <a:p>
                      <a:pPr rtl="0"/>
                      <a:r>
                        <a:rPr lang="th-TH" sz="2500" b="0" i="0" u="none" strike="noStrike" kern="1200" dirty="0">
                          <a:solidFill>
                            <a:schemeClr val="dk1"/>
                          </a:solidFill>
                          <a:effectLst/>
                          <a:latin typeface="+mn-lt"/>
                          <a:ea typeface="+mn-ea"/>
                          <a:cs typeface="+mn-cs"/>
                        </a:rPr>
                        <a:t>ต้นทุนของธุรกิจ</a:t>
                      </a:r>
                      <a:endParaRPr lang="th-TH" sz="2500" b="0" dirty="0">
                        <a:effectLst/>
                        <a:cs typeface="+mn-cs"/>
                      </a:endParaRPr>
                    </a:p>
                    <a:p>
                      <a:br>
                        <a:rPr lang="th-TH" sz="3200" dirty="0"/>
                      </a:br>
                      <a:endParaRPr lang="en-US" sz="3200" b="1"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tc gridSpan="3">
                  <a:txBody>
                    <a:bodyPr/>
                    <a:lstStyle/>
                    <a:p>
                      <a:pPr rtl="0"/>
                      <a:r>
                        <a:rPr lang="th-TH" sz="2800" b="0" i="0" u="none" strike="noStrike" kern="1200" dirty="0">
                          <a:solidFill>
                            <a:schemeClr val="dk1"/>
                          </a:solidFill>
                          <a:effectLst/>
                          <a:latin typeface="+mn-lt"/>
                          <a:ea typeface="+mn-ea"/>
                          <a:cs typeface="+mn-cs"/>
                        </a:rPr>
                        <a:t>กระแสรายได้</a:t>
                      </a:r>
                      <a:endParaRPr lang="th-TH" sz="2800" b="0" dirty="0">
                        <a:effectLst/>
                        <a:cs typeface="+mn-cs"/>
                      </a:endParaRPr>
                    </a:p>
                    <a:p>
                      <a:br>
                        <a:rPr lang="th-TH" sz="2800" dirty="0">
                          <a:cs typeface="+mn-cs"/>
                        </a:rPr>
                      </a:br>
                      <a:endParaRPr lang="en-US" sz="2800" b="1" dirty="0">
                        <a:solidFill>
                          <a:schemeClr val="tx1"/>
                        </a:solidFill>
                        <a:cs typeface="+mn-cs"/>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879548057"/>
                  </a:ext>
                </a:extLst>
              </a:tr>
            </a:tbl>
          </a:graphicData>
        </a:graphic>
      </p:graphicFrame>
      <p:pic>
        <p:nvPicPr>
          <p:cNvPr id="16" name="Grafik 15"/>
          <p:cNvPicPr>
            <a:picLocks noChangeAspect="1"/>
          </p:cNvPicPr>
          <p:nvPr/>
        </p:nvPicPr>
        <p:blipFill rotWithShape="1">
          <a:blip r:embed="rId4">
            <a:extLst>
              <a:ext uri="{BEBA8EAE-BF5A-486C-A8C5-ECC9F3942E4B}">
                <a14:imgProps xmlns:a14="http://schemas.microsoft.com/office/drawing/2010/main">
                  <a14:imgLayer r:embed="rId5">
                    <a14:imgEffect>
                      <a14:backgroundRemoval t="56389" b="72130" l="68568" r="73203"/>
                    </a14:imgEffect>
                  </a14:imgLayer>
                </a14:imgProps>
              </a:ext>
            </a:extLst>
          </a:blip>
          <a:srcRect l="68409" t="55755" r="26822" b="27037"/>
          <a:stretch/>
        </p:blipFill>
        <p:spPr>
          <a:xfrm>
            <a:off x="13802812" y="-252964"/>
            <a:ext cx="4827938" cy="4913184"/>
          </a:xfrm>
          <a:prstGeom prst="rect">
            <a:avLst/>
          </a:prstGeom>
        </p:spPr>
      </p:pic>
      <p:sp>
        <p:nvSpPr>
          <p:cNvPr id="11" name="Textfeld 10"/>
          <p:cNvSpPr txBox="1"/>
          <p:nvPr/>
        </p:nvSpPr>
        <p:spPr>
          <a:xfrm rot="39469">
            <a:off x="14501176" y="1480353"/>
            <a:ext cx="3272024" cy="1446550"/>
          </a:xfrm>
          <a:prstGeom prst="rect">
            <a:avLst/>
          </a:prstGeom>
          <a:solidFill>
            <a:schemeClr val="bg1"/>
          </a:solidFill>
        </p:spPr>
        <p:txBody>
          <a:bodyPr wrap="square" rtlCol="0">
            <a:spAutoFit/>
          </a:bodyPr>
          <a:lstStyle/>
          <a:p>
            <a:pPr algn="ctr"/>
            <a:r>
              <a:rPr lang="en-US" sz="4400" b="1" dirty="0">
                <a:solidFill>
                  <a:srgbClr val="008000"/>
                </a:solidFill>
                <a:latin typeface="Bahnschrift" panose="020B0502040204020203" pitchFamily="34" charset="0"/>
              </a:rPr>
              <a:t>Customer Perspective</a:t>
            </a:r>
          </a:p>
        </p:txBody>
      </p:sp>
      <p:sp>
        <p:nvSpPr>
          <p:cNvPr id="8" name="Textfeld 7"/>
          <p:cNvSpPr txBox="1"/>
          <p:nvPr/>
        </p:nvSpPr>
        <p:spPr>
          <a:xfrm>
            <a:off x="11402854" y="3228702"/>
            <a:ext cx="2911501" cy="1938992"/>
          </a:xfrm>
          <a:prstGeom prst="rect">
            <a:avLst/>
          </a:prstGeom>
          <a:noFill/>
        </p:spPr>
        <p:txBody>
          <a:bodyPr wrap="square" rtlCol="0">
            <a:spAutoFit/>
          </a:bodyPr>
          <a:lstStyle/>
          <a:p>
            <a:pPr marL="285750" indent="-285750" fontAlgn="base">
              <a:buFont typeface="Arial" panose="020B0604020202020204" pitchFamily="34" charset="0"/>
              <a:buChar char="•"/>
            </a:pPr>
            <a:r>
              <a:rPr lang="th-TH" sz="2000" dirty="0"/>
              <a:t>กลุ่มเป้าหมายที่จะซื้อ สินค้าและบริการ</a:t>
            </a:r>
          </a:p>
          <a:p>
            <a:pPr marL="285750" indent="-285750">
              <a:buFont typeface="Arial" panose="020B0604020202020204" pitchFamily="34" charset="0"/>
              <a:buChar char="•"/>
            </a:pPr>
            <a:r>
              <a:rPr lang="th-TH" sz="2000" dirty="0"/>
              <a:t>อายุ อาศัยในเมือง/ชุมชน สภานะครอบครัว เพศ การศึกษา และอื่นๆ)</a:t>
            </a:r>
          </a:p>
          <a:p>
            <a:pPr marL="285750" indent="-285750" fontAlgn="base">
              <a:buFont typeface="Arial" panose="020B0604020202020204" pitchFamily="34" charset="0"/>
              <a:buChar char="•"/>
            </a:pPr>
            <a:r>
              <a:rPr lang="th-TH" sz="2000" dirty="0"/>
              <a:t>ได้รับข้อมูลมาจากแหล่งใด</a:t>
            </a:r>
          </a:p>
          <a:p>
            <a:pPr marL="285750" indent="-285750" fontAlgn="base">
              <a:buFont typeface="Arial" panose="020B0604020202020204" pitchFamily="34" charset="0"/>
              <a:buChar char="•"/>
            </a:pPr>
            <a:r>
              <a:rPr lang="th-TH" sz="2000" dirty="0"/>
              <a:t>ปัจจัยหลักในการตัดสินใจซื้อ สินค้า</a:t>
            </a:r>
          </a:p>
        </p:txBody>
      </p:sp>
      <p:sp>
        <p:nvSpPr>
          <p:cNvPr id="9" name="Textfeld 8"/>
          <p:cNvSpPr txBox="1"/>
          <p:nvPr/>
        </p:nvSpPr>
        <p:spPr>
          <a:xfrm>
            <a:off x="6225863" y="3619500"/>
            <a:ext cx="3018540" cy="2554545"/>
          </a:xfrm>
          <a:prstGeom prst="rect">
            <a:avLst/>
          </a:prstGeom>
          <a:noFill/>
        </p:spPr>
        <p:txBody>
          <a:bodyPr wrap="square" rtlCol="0">
            <a:spAutoFit/>
          </a:bodyPr>
          <a:lstStyle/>
          <a:p>
            <a:pPr marL="285750" indent="-285750">
              <a:buFont typeface="Arial" panose="020B0604020202020204" pitchFamily="34" charset="0"/>
              <a:buChar char="•"/>
            </a:pPr>
            <a:r>
              <a:rPr lang="th-TH" sz="2000" dirty="0"/>
              <a:t>คุณลักษณะของผลิตภัณฑ์ สินค้า/บริการ</a:t>
            </a:r>
          </a:p>
          <a:p>
            <a:pPr marL="285750" indent="-285750" fontAlgn="base">
              <a:buFont typeface="Arial" panose="020B0604020202020204" pitchFamily="34" charset="0"/>
              <a:buChar char="•"/>
            </a:pPr>
            <a:r>
              <a:rPr lang="th-TH" sz="2000" dirty="0"/>
              <a:t>อะไรคือ ผลิตภัณฑ์และบริการหลัก</a:t>
            </a:r>
          </a:p>
          <a:p>
            <a:pPr fontAlgn="base"/>
            <a:r>
              <a:rPr lang="th-TH" sz="2000" dirty="0"/>
              <a:t>ผลิตภัณฑ์/บริการมีองค์ ประกอบสำคัญอะไรบ้าง</a:t>
            </a:r>
          </a:p>
          <a:p>
            <a:pPr marL="285750" indent="-285750" fontAlgn="base">
              <a:buFont typeface="Arial" panose="020B0604020202020204" pitchFamily="34" charset="0"/>
              <a:buChar char="•"/>
            </a:pPr>
            <a:r>
              <a:rPr lang="th-TH" sz="2000" dirty="0"/>
              <a:t>มีข้อเสนออะไรที่แตกต่างใน ด้านสินค้าและบริการ</a:t>
            </a:r>
          </a:p>
          <a:p>
            <a:pPr marL="285750" indent="-285750" fontAlgn="base">
              <a:buFont typeface="Arial" panose="020B0604020202020204" pitchFamily="34" charset="0"/>
              <a:buChar char="•"/>
            </a:pPr>
            <a:r>
              <a:rPr lang="th-TH" sz="2000" dirty="0"/>
              <a:t>ผลิตภัณฑ์เป็น นวัตกรรมหรือไม่ </a:t>
            </a:r>
          </a:p>
        </p:txBody>
      </p:sp>
      <p:sp>
        <p:nvSpPr>
          <p:cNvPr id="10" name="Textfeld 9"/>
          <p:cNvSpPr txBox="1"/>
          <p:nvPr/>
        </p:nvSpPr>
        <p:spPr>
          <a:xfrm>
            <a:off x="371220" y="6809912"/>
            <a:ext cx="6867779" cy="1231106"/>
          </a:xfrm>
          <a:prstGeom prst="rect">
            <a:avLst/>
          </a:prstGeom>
          <a:noFill/>
        </p:spPr>
        <p:txBody>
          <a:bodyPr wrap="square" rtlCol="0">
            <a:spAutoFit/>
          </a:bodyPr>
          <a:lstStyle/>
          <a:p>
            <a:pPr fontAlgn="base"/>
            <a:r>
              <a:rPr lang="en-US" sz="2800" dirty="0"/>
              <a:t> </a:t>
            </a:r>
            <a:r>
              <a:rPr lang="th-TH" sz="2800" dirty="0"/>
              <a:t>อะไรเป็นต้นทุนหลักในการขับเคลื่อนธุรกิจ (พนักงาน การผลิต การออกแบบ วัสดุอุปกรณ์ เทคโนโลยี และอื่นๆ) </a:t>
            </a:r>
          </a:p>
          <a:p>
            <a:endParaRPr lang="en-US" dirty="0"/>
          </a:p>
        </p:txBody>
      </p:sp>
      <p:sp>
        <p:nvSpPr>
          <p:cNvPr id="13" name="Textfeld 12"/>
          <p:cNvSpPr txBox="1"/>
          <p:nvPr/>
        </p:nvSpPr>
        <p:spPr>
          <a:xfrm>
            <a:off x="7772400" y="6809912"/>
            <a:ext cx="5748278" cy="1815882"/>
          </a:xfrm>
          <a:prstGeom prst="rect">
            <a:avLst/>
          </a:prstGeom>
          <a:noFill/>
        </p:spPr>
        <p:txBody>
          <a:bodyPr wrap="square" rtlCol="0">
            <a:spAutoFit/>
          </a:bodyPr>
          <a:lstStyle/>
          <a:p>
            <a:pPr fontAlgn="base"/>
            <a:r>
              <a:rPr lang="th-TH" sz="2800" dirty="0"/>
              <a:t>- อะไรคือสิ่งที่คุ้มค่าเหมาะสมกับราคาที่ลูกค้ายินดีจะจ่าย</a:t>
            </a:r>
          </a:p>
          <a:p>
            <a:pPr fontAlgn="base"/>
            <a:r>
              <a:rPr lang="en-US" sz="2800" dirty="0"/>
              <a:t>- </a:t>
            </a:r>
            <a:r>
              <a:rPr lang="th-TH" sz="2800" dirty="0"/>
              <a:t>แหล่งที่มาของรายได้</a:t>
            </a:r>
          </a:p>
          <a:p>
            <a:pPr fontAlgn="base"/>
            <a:r>
              <a:rPr lang="en-US" sz="2800" dirty="0"/>
              <a:t>- </a:t>
            </a:r>
            <a:r>
              <a:rPr lang="th-TH" sz="2800" dirty="0"/>
              <a:t>ช่องทางในการชำระค่าสินค้า</a:t>
            </a:r>
          </a:p>
          <a:p>
            <a:pPr fontAlgn="base"/>
            <a:r>
              <a:rPr lang="th-TH" sz="2800" dirty="0"/>
              <a:t>- มีการเสนอการรับบริจาคร่วมด้วยไหม</a:t>
            </a:r>
          </a:p>
        </p:txBody>
      </p:sp>
      <p:pic>
        <p:nvPicPr>
          <p:cNvPr id="22" name="Grafik 21"/>
          <p:cNvPicPr>
            <a:picLocks noChangeAspect="1"/>
          </p:cNvPicPr>
          <p:nvPr/>
        </p:nvPicPr>
        <p:blipFill>
          <a:blip r:embed="rId6"/>
          <a:stretch>
            <a:fillRect/>
          </a:stretch>
        </p:blipFill>
        <p:spPr>
          <a:xfrm>
            <a:off x="14492094" y="4066613"/>
            <a:ext cx="4138656" cy="2152101"/>
          </a:xfrm>
          <a:prstGeom prst="rect">
            <a:avLst/>
          </a:prstGeom>
        </p:spPr>
      </p:pic>
      <p:pic>
        <p:nvPicPr>
          <p:cNvPr id="24" name="Google Shape;519;p32" descr="Obraz zawierający wewnątrz, stół, siedzi, zlew&#10;&#10;Opis wygenerowany automatycznie"/>
          <p:cNvPicPr preferRelativeResize="0"/>
          <p:nvPr/>
        </p:nvPicPr>
        <p:blipFill rotWithShape="1">
          <a:blip r:embed="rId7">
            <a:alphaModFix/>
          </a:blip>
          <a:srcRect r="6179"/>
          <a:stretch/>
        </p:blipFill>
        <p:spPr>
          <a:xfrm>
            <a:off x="14492094" y="6565088"/>
            <a:ext cx="4144558" cy="1983043"/>
          </a:xfrm>
          <a:prstGeom prst="rect">
            <a:avLst/>
          </a:prstGeom>
          <a:noFill/>
          <a:ln>
            <a:noFill/>
          </a:ln>
        </p:spPr>
      </p:pic>
      <p:sp>
        <p:nvSpPr>
          <p:cNvPr id="5" name="Textfeld 4"/>
          <p:cNvSpPr txBox="1"/>
          <p:nvPr/>
        </p:nvSpPr>
        <p:spPr>
          <a:xfrm>
            <a:off x="3238457" y="2962098"/>
            <a:ext cx="2832028" cy="1908215"/>
          </a:xfrm>
          <a:prstGeom prst="rect">
            <a:avLst/>
          </a:prstGeom>
          <a:noFill/>
        </p:spPr>
        <p:txBody>
          <a:bodyPr wrap="square" rtlCol="0">
            <a:spAutoFit/>
          </a:bodyPr>
          <a:lstStyle/>
          <a:p>
            <a:pPr marL="285750" indent="-285750" fontAlgn="base">
              <a:buFont typeface="Arial" panose="020B0604020202020204" pitchFamily="34" charset="0"/>
              <a:buChar char="•"/>
            </a:pPr>
            <a:r>
              <a:rPr lang="th-TH" sz="2000" dirty="0"/>
              <a:t>คุณต้องการทรัพยากรด้านใดบ้าง</a:t>
            </a:r>
            <a:endParaRPr lang="en-US" sz="2000" dirty="0"/>
          </a:p>
          <a:p>
            <a:pPr marL="285750" indent="-285750" fontAlgn="base">
              <a:buFont typeface="Arial" panose="020B0604020202020204" pitchFamily="34" charset="0"/>
              <a:buChar char="•"/>
            </a:pPr>
            <a:r>
              <a:rPr lang="th-TH" sz="2000" dirty="0"/>
              <a:t>ลูกค้าของคุณต้องการเข้าถึงผ่านช่องทางใด</a:t>
            </a:r>
            <a:endParaRPr lang="en-US" sz="2000" dirty="0"/>
          </a:p>
          <a:p>
            <a:pPr marL="285750" indent="-285750" fontAlgn="base">
              <a:buFont typeface="Arial" panose="020B0604020202020204" pitchFamily="34" charset="0"/>
              <a:buChar char="•"/>
            </a:pPr>
            <a:r>
              <a:rPr lang="th-TH" sz="2000" dirty="0"/>
              <a:t>ใครจะเป็นพันธมิตรด้านโลจิสติกส์เชิงกลยุทธ์ของคุณ</a:t>
            </a:r>
            <a:endParaRPr lang="en-US" sz="2000" dirty="0"/>
          </a:p>
          <a:p>
            <a:endParaRPr lang="en-US" dirty="0"/>
          </a:p>
        </p:txBody>
      </p:sp>
      <p:sp>
        <p:nvSpPr>
          <p:cNvPr id="14" name="Textfeld 13"/>
          <p:cNvSpPr txBox="1"/>
          <p:nvPr/>
        </p:nvSpPr>
        <p:spPr>
          <a:xfrm>
            <a:off x="9107905" y="2674705"/>
            <a:ext cx="2280671" cy="3046988"/>
          </a:xfrm>
          <a:prstGeom prst="rect">
            <a:avLst/>
          </a:prstGeom>
          <a:noFill/>
        </p:spPr>
        <p:txBody>
          <a:bodyPr wrap="square" rtlCol="0">
            <a:spAutoFit/>
          </a:bodyPr>
          <a:lstStyle/>
          <a:p>
            <a:pPr marL="285750" indent="-285750">
              <a:buFont typeface="Arial" panose="020B0604020202020204" pitchFamily="34" charset="0"/>
              <a:buChar char="•"/>
            </a:pPr>
            <a:r>
              <a:rPr lang="th-TH" sz="2000" dirty="0"/>
              <a:t>คู่แข่งขันทางตรง</a:t>
            </a:r>
          </a:p>
          <a:p>
            <a:pPr marL="285750" indent="-285750">
              <a:buFont typeface="Arial" panose="020B0604020202020204" pitchFamily="34" charset="0"/>
              <a:buChar char="•"/>
            </a:pPr>
            <a:r>
              <a:rPr lang="th-TH" sz="2000" dirty="0"/>
              <a:t>คู่แข่งทางอ้อม</a:t>
            </a:r>
          </a:p>
          <a:p>
            <a:pPr marL="285750" indent="-285750">
              <a:buFont typeface="Arial" panose="020B0604020202020204" pitchFamily="34" charset="0"/>
              <a:buChar char="•"/>
            </a:pPr>
            <a:r>
              <a:rPr lang="th-TH" sz="2000" dirty="0"/>
              <a:t>การตอบสนองความต้องการของลูกค้าจากคู่แข่งขัน</a:t>
            </a:r>
          </a:p>
          <a:p>
            <a:pPr marL="285750" indent="-285750">
              <a:buFont typeface="Arial" panose="020B0604020202020204" pitchFamily="34" charset="0"/>
              <a:buChar char="•"/>
            </a:pPr>
            <a:r>
              <a:rPr lang="th-TH" sz="2000" dirty="0"/>
              <a:t>จุดขายผลิตภัณฑ์</a:t>
            </a:r>
          </a:p>
          <a:p>
            <a:endParaRPr lang="th-TH" dirty="0"/>
          </a:p>
          <a:p>
            <a:endParaRPr lang="th-TH" dirty="0"/>
          </a:p>
          <a:p>
            <a:br>
              <a:rPr lang="en-US" dirty="0"/>
            </a:br>
            <a:endParaRPr lang="en-US" dirty="0"/>
          </a:p>
        </p:txBody>
      </p:sp>
    </p:spTree>
    <p:extLst>
      <p:ext uri="{BB962C8B-B14F-4D97-AF65-F5344CB8AC3E}">
        <p14:creationId xmlns:p14="http://schemas.microsoft.com/office/powerpoint/2010/main" val="39102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27</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Social Business Canvas</a:t>
            </a:r>
            <a:endParaRPr lang="de-AT"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Google Shape;706;p47"/>
          <p:cNvGraphicFramePr/>
          <p:nvPr>
            <p:extLst>
              <p:ext uri="{D42A27DB-BD31-4B8C-83A1-F6EECF244321}">
                <p14:modId xmlns:p14="http://schemas.microsoft.com/office/powerpoint/2010/main" val="853522577"/>
              </p:ext>
            </p:extLst>
          </p:nvPr>
        </p:nvGraphicFramePr>
        <p:xfrm>
          <a:off x="418318" y="1848015"/>
          <a:ext cx="13487400" cy="6811252"/>
        </p:xfrm>
        <a:graphic>
          <a:graphicData uri="http://schemas.openxmlformats.org/drawingml/2006/table">
            <a:tbl>
              <a:tblPr>
                <a:noFill/>
              </a:tblPr>
              <a:tblGrid>
                <a:gridCol w="3371850">
                  <a:extLst>
                    <a:ext uri="{9D8B030D-6E8A-4147-A177-3AD203B41FA5}">
                      <a16:colId xmlns:a16="http://schemas.microsoft.com/office/drawing/2014/main" val="20000"/>
                    </a:ext>
                  </a:extLst>
                </a:gridCol>
                <a:gridCol w="3371850">
                  <a:extLst>
                    <a:ext uri="{9D8B030D-6E8A-4147-A177-3AD203B41FA5}">
                      <a16:colId xmlns:a16="http://schemas.microsoft.com/office/drawing/2014/main" val="20001"/>
                    </a:ext>
                  </a:extLst>
                </a:gridCol>
                <a:gridCol w="3371850">
                  <a:extLst>
                    <a:ext uri="{9D8B030D-6E8A-4147-A177-3AD203B41FA5}">
                      <a16:colId xmlns:a16="http://schemas.microsoft.com/office/drawing/2014/main" val="20003"/>
                    </a:ext>
                  </a:extLst>
                </a:gridCol>
                <a:gridCol w="3371850">
                  <a:extLst>
                    <a:ext uri="{9D8B030D-6E8A-4147-A177-3AD203B41FA5}">
                      <a16:colId xmlns:a16="http://schemas.microsoft.com/office/drawing/2014/main" val="20005"/>
                    </a:ext>
                  </a:extLst>
                </a:gridCol>
              </a:tblGrid>
              <a:tr h="2731141">
                <a:tc rowSpan="2">
                  <a:txBody>
                    <a:bodyPr/>
                    <a:lstStyle/>
                    <a:p>
                      <a:pPr marL="0" marR="0" lvl="0" indent="0" algn="l" rtl="0">
                        <a:lnSpc>
                          <a:spcPct val="100000"/>
                        </a:lnSpc>
                        <a:spcBef>
                          <a:spcPts val="0"/>
                        </a:spcBef>
                        <a:spcAft>
                          <a:spcPts val="0"/>
                        </a:spcAft>
                        <a:buClr>
                          <a:schemeClr val="dk1"/>
                        </a:buClr>
                        <a:buSzPts val="3000"/>
                        <a:buFont typeface="Gill Sans"/>
                        <a:buNone/>
                      </a:pPr>
                      <a:r>
                        <a:rPr lang="th-TH" sz="2000" i="1" u="none" strike="noStrike" cap="none" dirty="0">
                          <a:latin typeface="Gill Sans"/>
                          <a:ea typeface="Gill Sans"/>
                          <a:cs typeface="+mn-cs"/>
                          <a:sym typeface="Gill Sans"/>
                        </a:rPr>
                        <a:t>ความท้ามายทางสังคม</a:t>
                      </a:r>
                    </a:p>
                    <a:p>
                      <a:pPr marL="0" marR="0" lvl="0" indent="0" algn="l" rtl="0">
                        <a:lnSpc>
                          <a:spcPct val="100000"/>
                        </a:lnSpc>
                        <a:spcBef>
                          <a:spcPts val="0"/>
                        </a:spcBef>
                        <a:spcAft>
                          <a:spcPts val="0"/>
                        </a:spcAft>
                        <a:buClr>
                          <a:schemeClr val="dk1"/>
                        </a:buClr>
                        <a:buSzPts val="3000"/>
                        <a:buFont typeface="Gill Sans"/>
                        <a:buNone/>
                      </a:pPr>
                      <a:endParaRPr lang="th-TH" sz="2000" i="1" u="none" strike="noStrike" cap="none" dirty="0">
                        <a:latin typeface="Gill Sans"/>
                        <a:ea typeface="Gill Sans"/>
                        <a:cs typeface="+mn-cs"/>
                        <a:sym typeface="Gill Sans"/>
                      </a:endParaRP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บริบทของสถานการณ์ปัจจับัน (จำนวน ขนาดของปัญหา ลักษณะกายภาพของพื้นที่และอื่นๆ </a:t>
                      </a: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ต้นตอหลักของปัญหา</a:t>
                      </a: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อะไรคือปัจจัยที่ร่วมส่งผลต่อปัญหา</a:t>
                      </a: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แนวทางแก้ไขปัญหาระดับท้องถิ่นหรือระดับนานาชาติ</a:t>
                      </a:r>
                    </a:p>
                  </a:txBody>
                  <a:tcPr marL="71975" marR="719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3000"/>
                        <a:buFont typeface="Gill Sans"/>
                        <a:buNone/>
                      </a:pPr>
                      <a:r>
                        <a:rPr lang="th-TH" sz="2000" i="1" u="none" strike="noStrike" cap="none" dirty="0">
                          <a:latin typeface="Gill Sans"/>
                          <a:ea typeface="Gill Sans"/>
                          <a:cs typeface="+mn-cs"/>
                          <a:sym typeface="Gill Sans"/>
                        </a:rPr>
                        <a:t>ผู้รับประโยชน์ </a:t>
                      </a:r>
                    </a:p>
                    <a:p>
                      <a:pPr marL="0" marR="0" lvl="0" indent="0" algn="l" rtl="0">
                        <a:lnSpc>
                          <a:spcPct val="100000"/>
                        </a:lnSpc>
                        <a:spcBef>
                          <a:spcPts val="0"/>
                        </a:spcBef>
                        <a:spcAft>
                          <a:spcPts val="0"/>
                        </a:spcAft>
                        <a:buClr>
                          <a:schemeClr val="dk1"/>
                        </a:buClr>
                        <a:buSzPts val="3000"/>
                        <a:buFont typeface="Gill Sans"/>
                        <a:buNone/>
                      </a:pPr>
                      <a:endParaRPr lang="de-DE" sz="2000" i="1" u="none" strike="noStrike" cap="none" dirty="0">
                        <a:latin typeface="Gill Sans"/>
                        <a:ea typeface="Gill Sans"/>
                        <a:cs typeface="+mn-cs"/>
                        <a:sym typeface="Gill Sans"/>
                      </a:endParaRPr>
                    </a:p>
                    <a:p>
                      <a:pPr marL="120650" indent="-120650" fontAlgn="base">
                        <a:buFont typeface="Arial" panose="020B0604020202020204" pitchFamily="34" charset="0"/>
                        <a:buChar char="•"/>
                      </a:pPr>
                      <a:r>
                        <a:rPr lang="th-TH" sz="2000" dirty="0">
                          <a:cs typeface="+mn-cs"/>
                        </a:rPr>
                        <a:t>ผู้รับประโยชน์กลุ่มเป้าหมาย (อายุ เพศ ถินฐาน ระดับการศึกษา ประสบการณ์การทำงาน สถานะและรูปแบบการจดทะเบียนองค์กร) </a:t>
                      </a:r>
                    </a:p>
                    <a:p>
                      <a:pPr marL="120650" indent="-120650" fontAlgn="base">
                        <a:buFont typeface="Arial" panose="020B0604020202020204" pitchFamily="34" charset="0"/>
                        <a:buChar char="•"/>
                      </a:pPr>
                      <a:r>
                        <a:rPr lang="th-TH" sz="2000" dirty="0">
                          <a:cs typeface="+mn-cs"/>
                        </a:rPr>
                        <a:t>อะไรคือความต้องการ </a:t>
                      </a:r>
                      <a:endParaRPr lang="en-US" sz="2000" dirty="0">
                        <a:cs typeface="+mn-cs"/>
                      </a:endParaRPr>
                    </a:p>
                  </a:txBody>
                  <a:tcPr marL="71975" marR="71975" marT="0" marB="0">
                    <a:lnL w="19050" cap="flat" cmpd="sng">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3000"/>
                        <a:buFont typeface="Gill Sans"/>
                        <a:buNone/>
                        <a:tabLst/>
                        <a:defRPr/>
                      </a:pPr>
                      <a:r>
                        <a:rPr lang="th-TH" sz="2000" u="none" strike="noStrike" cap="none" dirty="0">
                          <a:latin typeface="Cambria"/>
                          <a:ea typeface="Cambria"/>
                          <a:cs typeface="+mn-cs"/>
                          <a:sym typeface="Cambria"/>
                        </a:rPr>
                        <a:t>ปัจจัยนำเข้าจากศักยภาพของผู้รับประโยชน์</a:t>
                      </a:r>
                    </a:p>
                    <a:p>
                      <a:pPr marL="0" marR="0" lvl="0" indent="0" algn="l" defTabSz="914400" rtl="0" eaLnBrk="1" fontAlgn="auto" latinLnBrk="0" hangingPunct="1">
                        <a:lnSpc>
                          <a:spcPct val="100000"/>
                        </a:lnSpc>
                        <a:spcBef>
                          <a:spcPts val="0"/>
                        </a:spcBef>
                        <a:spcAft>
                          <a:spcPts val="0"/>
                        </a:spcAft>
                        <a:buClr>
                          <a:schemeClr val="dk1"/>
                        </a:buClr>
                        <a:buSzPts val="3000"/>
                        <a:buFont typeface="Gill Sans"/>
                        <a:buNone/>
                        <a:tabLst/>
                        <a:defRPr/>
                      </a:pPr>
                      <a:r>
                        <a:rPr lang="th-TH" sz="2000" u="none" strike="noStrike" cap="none" dirty="0">
                          <a:latin typeface="Cambria"/>
                          <a:ea typeface="Cambria"/>
                          <a:cs typeface="+mn-cs"/>
                          <a:sym typeface="Cambria"/>
                        </a:rPr>
                        <a:t> </a:t>
                      </a:r>
                      <a:endParaRPr lang="pl-PL" sz="2000" u="none" strike="noStrike" cap="none" dirty="0">
                        <a:latin typeface="Cambria"/>
                        <a:ea typeface="Cambria"/>
                        <a:cs typeface="+mn-cs"/>
                        <a:sym typeface="Cambria"/>
                      </a:endParaRPr>
                    </a:p>
                    <a:p>
                      <a:pPr marL="285750" marR="0" lvl="0" indent="-28575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อะไรคือกิจกรรมหลักของกิจการ</a:t>
                      </a:r>
                    </a:p>
                    <a:p>
                      <a:pPr marL="285750" marR="0" lvl="0" indent="-28575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อะไรคือกิจกรรมหลักของผู้รับประโยชน์ </a:t>
                      </a:r>
                      <a:endParaRPr sz="2000" u="none" strike="noStrike" cap="none" dirty="0">
                        <a:latin typeface="Cambria"/>
                        <a:ea typeface="Cambria"/>
                        <a:cs typeface="+mn-cs"/>
                        <a:sym typeface="Cambria"/>
                      </a:endParaRPr>
                    </a:p>
                  </a:txBody>
                  <a:tcPr marL="71975" marR="719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FFFFFF"/>
                    </a:solidFill>
                  </a:tcPr>
                </a:tc>
                <a:tc rowSpan="2">
                  <a:txBody>
                    <a:bodyPr/>
                    <a:lstStyle/>
                    <a:p>
                      <a:pPr marL="0" marR="0" lvl="0" indent="0" algn="l" defTabSz="914400" rtl="0" eaLnBrk="1" fontAlgn="auto" latinLnBrk="0" hangingPunct="1">
                        <a:lnSpc>
                          <a:spcPct val="100000"/>
                        </a:lnSpc>
                        <a:spcBef>
                          <a:spcPts val="0"/>
                        </a:spcBef>
                        <a:spcAft>
                          <a:spcPts val="0"/>
                        </a:spcAft>
                        <a:buClr>
                          <a:schemeClr val="dk1"/>
                        </a:buClr>
                        <a:buSzPts val="3000"/>
                        <a:buFont typeface="Gill Sans"/>
                        <a:buNone/>
                        <a:tabLst/>
                        <a:defRPr/>
                      </a:pPr>
                      <a:r>
                        <a:rPr lang="th-TH" sz="2000" i="1" u="none" strike="noStrike" cap="none" dirty="0">
                          <a:latin typeface="Gill Sans"/>
                          <a:ea typeface="Cambria"/>
                          <a:cs typeface="+mn-cs"/>
                          <a:sym typeface="Gill Sans"/>
                        </a:rPr>
                        <a:t>พันธมิตร</a:t>
                      </a:r>
                      <a:endParaRPr lang="pl-PL" sz="2000" u="none" strike="noStrike" cap="none" dirty="0">
                        <a:latin typeface="Cambria"/>
                        <a:ea typeface="Cambria"/>
                        <a:cs typeface="+mn-cs"/>
                        <a:sym typeface="Cambria"/>
                      </a:endParaRP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พันธมิตรทางสังคมที่ต้องการสร้างความร่วมมือ </a:t>
                      </a: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พันธมิตรทางธุรกิจที่ต้องการ</a:t>
                      </a: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องค์กรพันธมิตรที่จะร่วมมือ</a:t>
                      </a: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ที่ควาดว่าจะได้รับ</a:t>
                      </a:r>
                      <a:endParaRPr sz="2000" u="none" strike="noStrike" cap="none" dirty="0">
                        <a:latin typeface="Cambria"/>
                        <a:ea typeface="Cambria"/>
                        <a:cs typeface="+mn-cs"/>
                        <a:sym typeface="Cambria"/>
                      </a:endParaRPr>
                    </a:p>
                  </a:txBody>
                  <a:tcPr marL="71975" marR="71975" marT="0" marB="0">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912857">
                <a:tc vMerge="1">
                  <a:txBody>
                    <a:bodyPr/>
                    <a:lstStyle/>
                    <a:p>
                      <a:endParaRPr lang="de-DE"/>
                    </a:p>
                  </a:txBody>
                  <a:tcPr/>
                </a:tc>
                <a:tc gridSpan="2">
                  <a:txBody>
                    <a:bodyPr/>
                    <a:lstStyle/>
                    <a:p>
                      <a:pPr marL="0" marR="0" lvl="0" indent="0" algn="l" defTabSz="914400" rtl="0" eaLnBrk="1" fontAlgn="auto" latinLnBrk="0" hangingPunct="1">
                        <a:lnSpc>
                          <a:spcPct val="100000"/>
                        </a:lnSpc>
                        <a:spcBef>
                          <a:spcPts val="0"/>
                        </a:spcBef>
                        <a:spcAft>
                          <a:spcPts val="0"/>
                        </a:spcAft>
                        <a:buClr>
                          <a:schemeClr val="dk1"/>
                        </a:buClr>
                        <a:buSzPts val="3000"/>
                        <a:buFont typeface="Gill Sans"/>
                        <a:buNone/>
                        <a:tabLst/>
                        <a:defRPr/>
                      </a:pPr>
                      <a:r>
                        <a:rPr lang="th-TH" sz="2000" u="none" strike="noStrike" cap="none" dirty="0">
                          <a:latin typeface="Cambria"/>
                          <a:ea typeface="Cambria"/>
                          <a:cs typeface="+mn-cs"/>
                          <a:sym typeface="Cambria"/>
                        </a:rPr>
                        <a:t>กิจกรรมหลัก </a:t>
                      </a:r>
                    </a:p>
                    <a:p>
                      <a:pPr marL="0" marR="0" lvl="0" indent="0" algn="l" defTabSz="914400" rtl="0" eaLnBrk="1" fontAlgn="auto" latinLnBrk="0" hangingPunct="1">
                        <a:lnSpc>
                          <a:spcPct val="100000"/>
                        </a:lnSpc>
                        <a:spcBef>
                          <a:spcPts val="0"/>
                        </a:spcBef>
                        <a:spcAft>
                          <a:spcPts val="0"/>
                        </a:spcAft>
                        <a:buClr>
                          <a:schemeClr val="dk1"/>
                        </a:buClr>
                        <a:buSzPts val="3000"/>
                        <a:buFont typeface="Gill Sans"/>
                        <a:buNone/>
                        <a:tabLst/>
                        <a:defRPr/>
                      </a:pPr>
                      <a:endParaRPr lang="de-DE" sz="2000" u="none" strike="noStrike" cap="none" dirty="0">
                        <a:latin typeface="Cambria"/>
                        <a:ea typeface="Cambria"/>
                        <a:cs typeface="+mn-cs"/>
                        <a:sym typeface="Cambria"/>
                      </a:endParaRPr>
                    </a:p>
                    <a:p>
                      <a:pPr marL="285750" marR="0" lvl="0" indent="-28575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อะไรคือกิจกรรมหลักของกิจการ</a:t>
                      </a:r>
                    </a:p>
                    <a:p>
                      <a:pPr marL="285750" marR="0" lvl="0" indent="-285750" algn="l" rtl="0">
                        <a:lnSpc>
                          <a:spcPct val="100000"/>
                        </a:lnSpc>
                        <a:spcBef>
                          <a:spcPts val="0"/>
                        </a:spcBef>
                        <a:spcAft>
                          <a:spcPts val="0"/>
                        </a:spcAft>
                        <a:buClr>
                          <a:schemeClr val="dk1"/>
                        </a:buClr>
                        <a:buSzPts val="3000"/>
                        <a:buFont typeface="Arial" panose="020B0604020202020204" pitchFamily="34" charset="0"/>
                        <a:buChar char="•"/>
                      </a:pPr>
                      <a:r>
                        <a:rPr lang="th-TH" sz="2000" u="none" strike="noStrike" cap="none" dirty="0">
                          <a:latin typeface="Cambria"/>
                          <a:ea typeface="Cambria"/>
                          <a:cs typeface="+mn-cs"/>
                          <a:sym typeface="Cambria"/>
                        </a:rPr>
                        <a:t>อะไรคือกิจกรรมหลักของผู้รับประโยชน์ </a:t>
                      </a:r>
                    </a:p>
                    <a:p>
                      <a:pPr marL="0" marR="0" lvl="0" indent="0" algn="l" rtl="0">
                        <a:lnSpc>
                          <a:spcPct val="100000"/>
                        </a:lnSpc>
                        <a:spcBef>
                          <a:spcPts val="0"/>
                        </a:spcBef>
                        <a:spcAft>
                          <a:spcPts val="0"/>
                        </a:spcAft>
                        <a:buClr>
                          <a:schemeClr val="dk1"/>
                        </a:buClr>
                        <a:buSzPts val="3000"/>
                        <a:buFont typeface="Gill Sans"/>
                        <a:buNone/>
                      </a:pPr>
                      <a:endParaRPr lang="de-DE" sz="2000" i="1" u="none" strike="noStrike" cap="none" dirty="0">
                        <a:latin typeface="Gill Sans"/>
                        <a:ea typeface="Gill Sans"/>
                        <a:cs typeface="Gill Sans"/>
                        <a:sym typeface="Gill Sans"/>
                      </a:endParaRPr>
                    </a:p>
                  </a:txBody>
                  <a:tcPr marL="71975" marR="71975" marT="0" marB="0">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FFFFFF"/>
                    </a:solidFill>
                  </a:tcPr>
                </a:tc>
                <a:tc hMerge="1">
                  <a:txBody>
                    <a:bodyPr/>
                    <a:lstStyle/>
                    <a:p>
                      <a:endParaRPr lang="de-DE" dirty="0"/>
                    </a:p>
                  </a:txBody>
                  <a:tcPr marL="71975" marR="71975" marT="0" marB="0">
                    <a:lnL w="19050" cap="flat" cmpd="sng" algn="ctr">
                      <a:solidFill>
                        <a:srgbClr val="000000"/>
                      </a:solidFill>
                      <a:prstDash val="solid"/>
                      <a:round/>
                      <a:headEnd type="none" w="sm" len="sm"/>
                      <a:tailEnd type="none" w="sm" len="sm"/>
                    </a:lnL>
                    <a:lnR w="19050" cap="flat" cmpd="sng" algn="ctr">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lgn="ctr">
                      <a:solidFill>
                        <a:srgbClr val="000000"/>
                      </a:solidFill>
                      <a:prstDash val="solid"/>
                      <a:round/>
                      <a:headEnd type="none" w="sm" len="sm"/>
                      <a:tailEnd type="none" w="sm" len="sm"/>
                    </a:lnB>
                    <a:solidFill>
                      <a:srgbClr val="FFFFFF"/>
                    </a:solidFill>
                  </a:tcPr>
                </a:tc>
                <a:tc vMerge="1">
                  <a:txBody>
                    <a:bodyPr/>
                    <a:lstStyle/>
                    <a:p>
                      <a:endParaRPr lang="de-DE"/>
                    </a:p>
                  </a:txBody>
                  <a:tcPr/>
                </a:tc>
                <a:extLst>
                  <a:ext uri="{0D108BD9-81ED-4DB2-BD59-A6C34878D82A}">
                    <a16:rowId xmlns:a16="http://schemas.microsoft.com/office/drawing/2014/main" val="10001"/>
                  </a:ext>
                </a:extLst>
              </a:tr>
              <a:tr h="2167254">
                <a:tc gridSpan="2">
                  <a:txBody>
                    <a:bodyPr/>
                    <a:lstStyle/>
                    <a:p>
                      <a:pPr marL="0" marR="0" lvl="0" indent="0" algn="l" rtl="0">
                        <a:lnSpc>
                          <a:spcPct val="100000"/>
                        </a:lnSpc>
                        <a:spcBef>
                          <a:spcPts val="0"/>
                        </a:spcBef>
                        <a:spcAft>
                          <a:spcPts val="0"/>
                        </a:spcAft>
                        <a:buClr>
                          <a:schemeClr val="dk1"/>
                        </a:buClr>
                        <a:buSzPts val="3000"/>
                        <a:buFont typeface="Gill Sans"/>
                        <a:buNone/>
                      </a:pPr>
                      <a:r>
                        <a:rPr lang="th-TH" sz="2000" i="1" u="none" strike="noStrike" cap="none" dirty="0">
                          <a:latin typeface="Gill Sans"/>
                          <a:ea typeface="Gill Sans"/>
                          <a:cs typeface="+mn-cs"/>
                          <a:sym typeface="Gill Sans"/>
                        </a:rPr>
                        <a:t>ทรัพยากรที่จำเป็น </a:t>
                      </a:r>
                    </a:p>
                    <a:p>
                      <a:pPr marL="0" marR="0" lvl="0" indent="0" algn="l" rtl="0">
                        <a:lnSpc>
                          <a:spcPct val="100000"/>
                        </a:lnSpc>
                        <a:spcBef>
                          <a:spcPts val="0"/>
                        </a:spcBef>
                        <a:spcAft>
                          <a:spcPts val="0"/>
                        </a:spcAft>
                        <a:buClr>
                          <a:schemeClr val="dk1"/>
                        </a:buClr>
                        <a:buSzPts val="3000"/>
                        <a:buFont typeface="Gill Sans"/>
                        <a:buNone/>
                      </a:pPr>
                      <a:endParaRPr lang="th-TH" sz="2000" i="1" u="none" strike="noStrike" cap="none" dirty="0">
                        <a:latin typeface="Gill Sans"/>
                        <a:ea typeface="Gill Sans"/>
                        <a:cs typeface="+mn-cs"/>
                        <a:sym typeface="Gill Sans"/>
                      </a:endParaRP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i="1" u="none" strike="noStrike" cap="none" dirty="0">
                          <a:latin typeface="Gill Sans"/>
                          <a:ea typeface="Gill Sans"/>
                          <a:cs typeface="+mn-cs"/>
                          <a:sym typeface="Gill Sans"/>
                        </a:rPr>
                        <a:t>ทรัพยากรมนุษย์ที่จำเป็น</a:t>
                      </a: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i="1" u="none" strike="noStrike" cap="none" dirty="0">
                          <a:latin typeface="Gill Sans"/>
                          <a:ea typeface="Gill Sans"/>
                          <a:cs typeface="+mn-cs"/>
                          <a:sym typeface="Gill Sans"/>
                        </a:rPr>
                        <a:t>วัสดุ อุปกรณ์ หรือวัตถุดิบที่จำเป็น</a:t>
                      </a: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i="1" u="none" strike="noStrike" cap="none" dirty="0">
                          <a:latin typeface="Gill Sans"/>
                          <a:ea typeface="Gill Sans"/>
                          <a:cs typeface="+mn-cs"/>
                          <a:sym typeface="Gill Sans"/>
                        </a:rPr>
                        <a:t>ทรัพยากรทางการเงินที่จำเป็น</a:t>
                      </a:r>
                    </a:p>
                    <a:p>
                      <a:pPr marL="457200" marR="0" lvl="0" indent="-457200" algn="l" rtl="0">
                        <a:lnSpc>
                          <a:spcPct val="100000"/>
                        </a:lnSpc>
                        <a:spcBef>
                          <a:spcPts val="0"/>
                        </a:spcBef>
                        <a:spcAft>
                          <a:spcPts val="0"/>
                        </a:spcAft>
                        <a:buClr>
                          <a:schemeClr val="dk1"/>
                        </a:buClr>
                        <a:buSzPts val="3000"/>
                        <a:buFont typeface="Arial" panose="020B0604020202020204" pitchFamily="34" charset="0"/>
                        <a:buChar char="•"/>
                      </a:pPr>
                      <a:r>
                        <a:rPr lang="th-TH" sz="2000" i="1" u="none" strike="noStrike" cap="none" dirty="0">
                          <a:latin typeface="Gill Sans"/>
                          <a:ea typeface="Gill Sans"/>
                          <a:cs typeface="+mn-cs"/>
                          <a:sym typeface="Gill Sans"/>
                        </a:rPr>
                        <a:t>โนว์ฮาวหรือความรู้ที่จำเป็น </a:t>
                      </a:r>
                      <a:endParaRPr lang="de-DE" sz="2000" i="1" u="none" strike="noStrike" cap="none" dirty="0">
                        <a:latin typeface="Gill Sans"/>
                        <a:ea typeface="Gill Sans"/>
                        <a:cs typeface="+mn-cs"/>
                        <a:sym typeface="Gill Sans"/>
                      </a:endParaRPr>
                    </a:p>
                  </a:txBody>
                  <a:tcPr marL="71975" marR="71975" marT="0" marB="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hMerge="1">
                  <a:txBody>
                    <a:bodyPr/>
                    <a:lstStyle/>
                    <a:p>
                      <a:endParaRPr lang="de-DE"/>
                    </a:p>
                  </a:txBody>
                  <a:tcPr/>
                </a:tc>
                <a:tc gridSpan="2">
                  <a:txBody>
                    <a:bodyPr/>
                    <a:lstStyle/>
                    <a:p>
                      <a:pPr marL="0" marR="0" lvl="0" indent="0" algn="l" rtl="0">
                        <a:lnSpc>
                          <a:spcPct val="100000"/>
                        </a:lnSpc>
                        <a:spcBef>
                          <a:spcPts val="0"/>
                        </a:spcBef>
                        <a:spcAft>
                          <a:spcPts val="0"/>
                        </a:spcAft>
                        <a:buClr>
                          <a:schemeClr val="dk1"/>
                        </a:buClr>
                        <a:buSzPts val="3000"/>
                        <a:buFont typeface="Gill Sans"/>
                        <a:buNone/>
                      </a:pPr>
                      <a:r>
                        <a:rPr lang="de-DE" sz="3000" i="1" u="none" strike="noStrike" cap="none" dirty="0" err="1">
                          <a:latin typeface="Gill Sans"/>
                          <a:ea typeface="Gill Sans"/>
                          <a:cs typeface="Gill Sans"/>
                          <a:sym typeface="Gill Sans"/>
                        </a:rPr>
                        <a:t>Desired</a:t>
                      </a:r>
                      <a:r>
                        <a:rPr lang="de-DE" sz="3000" i="1" u="none" strike="noStrike" cap="none" dirty="0">
                          <a:latin typeface="Gill Sans"/>
                          <a:ea typeface="Gill Sans"/>
                          <a:cs typeface="Gill Sans"/>
                          <a:sym typeface="Gill Sans"/>
                        </a:rPr>
                        <a:t> Future State / Outputs</a:t>
                      </a:r>
                      <a:endParaRPr sz="3000" u="none" strike="noStrike" cap="none" dirty="0">
                        <a:latin typeface="Cambria"/>
                        <a:ea typeface="Cambria"/>
                        <a:cs typeface="Cambria"/>
                        <a:sym typeface="Cambria"/>
                      </a:endParaRPr>
                    </a:p>
                  </a:txBody>
                  <a:tcPr marL="71975" marR="71975" marT="0" marB="0">
                    <a:lnL w="19050" cap="flat" cmpd="sng" algn="ctr">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lgn="ctr">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hMerge="1">
                  <a:txBody>
                    <a:bodyPr/>
                    <a:lstStyle/>
                    <a:p>
                      <a:endParaRPr lang="de-DE"/>
                    </a:p>
                  </a:txBody>
                  <a:tcPr/>
                </a:tc>
                <a:extLst>
                  <a:ext uri="{0D108BD9-81ED-4DB2-BD59-A6C34878D82A}">
                    <a16:rowId xmlns:a16="http://schemas.microsoft.com/office/drawing/2014/main" val="10002"/>
                  </a:ext>
                </a:extLst>
              </a:tr>
            </a:tbl>
          </a:graphicData>
        </a:graphic>
      </p:graphicFrame>
      <p:grpSp>
        <p:nvGrpSpPr>
          <p:cNvPr id="16" name="Gruppieren 15"/>
          <p:cNvGrpSpPr/>
          <p:nvPr/>
        </p:nvGrpSpPr>
        <p:grpSpPr>
          <a:xfrm>
            <a:off x="13563600" y="180862"/>
            <a:ext cx="5486399" cy="4269334"/>
            <a:chOff x="7117106" y="2689863"/>
            <a:chExt cx="5486399" cy="4269334"/>
          </a:xfrm>
        </p:grpSpPr>
        <p:pic>
          <p:nvPicPr>
            <p:cNvPr id="18" name="Grafik 17"/>
            <p:cNvPicPr>
              <a:picLocks noChangeAspect="1"/>
            </p:cNvPicPr>
            <p:nvPr/>
          </p:nvPicPr>
          <p:blipFill rotWithShape="1">
            <a:blip r:embed="rId4">
              <a:extLst>
                <a:ext uri="{BEBA8EAE-BF5A-486C-A8C5-ECC9F3942E4B}">
                  <a14:imgProps xmlns:a14="http://schemas.microsoft.com/office/drawing/2010/main">
                    <a14:imgLayer r:embed="rId5">
                      <a14:imgEffect>
                        <a14:backgroundRemoval t="39934" b="53874" l="62279" r="66211"/>
                      </a14:imgEffect>
                    </a14:imgLayer>
                  </a14:imgProps>
                </a:ext>
              </a:extLst>
            </a:blip>
            <a:srcRect l="62028" t="38192" r="33793" b="44384"/>
            <a:stretch/>
          </p:blipFill>
          <p:spPr>
            <a:xfrm>
              <a:off x="7117106" y="2689863"/>
              <a:ext cx="5486399" cy="4269334"/>
            </a:xfrm>
            <a:prstGeom prst="rect">
              <a:avLst/>
            </a:prstGeom>
          </p:spPr>
        </p:pic>
        <p:sp>
          <p:nvSpPr>
            <p:cNvPr id="15" name="Textfeld 14"/>
            <p:cNvSpPr txBox="1"/>
            <p:nvPr/>
          </p:nvSpPr>
          <p:spPr>
            <a:xfrm rot="39469">
              <a:off x="7915487" y="4101254"/>
              <a:ext cx="3804465" cy="1446550"/>
            </a:xfrm>
            <a:prstGeom prst="rect">
              <a:avLst/>
            </a:prstGeom>
            <a:solidFill>
              <a:schemeClr val="bg1"/>
            </a:solidFill>
          </p:spPr>
          <p:txBody>
            <a:bodyPr wrap="square" rtlCol="0">
              <a:spAutoFit/>
            </a:bodyPr>
            <a:lstStyle/>
            <a:p>
              <a:pPr algn="ctr"/>
              <a:r>
                <a:rPr lang="en-US" sz="4400" b="1" dirty="0">
                  <a:solidFill>
                    <a:srgbClr val="002060"/>
                  </a:solidFill>
                  <a:latin typeface="Bahnschrift" panose="020B0502040204020203" pitchFamily="34" charset="0"/>
                </a:rPr>
                <a:t>Beneficiary Perspective</a:t>
              </a:r>
            </a:p>
          </p:txBody>
        </p:sp>
      </p:grpSp>
      <p:sp>
        <p:nvSpPr>
          <p:cNvPr id="25" name="Textfeld 24"/>
          <p:cNvSpPr txBox="1"/>
          <p:nvPr/>
        </p:nvSpPr>
        <p:spPr>
          <a:xfrm>
            <a:off x="7294902" y="7155948"/>
            <a:ext cx="2687799" cy="461665"/>
          </a:xfrm>
          <a:prstGeom prst="rect">
            <a:avLst/>
          </a:prstGeom>
          <a:noFill/>
        </p:spPr>
        <p:txBody>
          <a:bodyPr wrap="square" rtlCol="0">
            <a:spAutoFit/>
          </a:bodyPr>
          <a:lstStyle/>
          <a:p>
            <a:r>
              <a:rPr lang="en-US" sz="2400" dirty="0">
                <a:solidFill>
                  <a:schemeClr val="tx1">
                    <a:lumMod val="50000"/>
                    <a:lumOff val="50000"/>
                  </a:schemeClr>
                </a:solidFill>
              </a:rPr>
              <a:t>Training 3</a:t>
            </a:r>
          </a:p>
        </p:txBody>
      </p:sp>
      <p:pic>
        <p:nvPicPr>
          <p:cNvPr id="20" name="Grafik 19"/>
          <p:cNvPicPr>
            <a:picLocks noChangeAspect="1"/>
          </p:cNvPicPr>
          <p:nvPr/>
        </p:nvPicPr>
        <p:blipFill>
          <a:blip r:embed="rId6"/>
          <a:stretch>
            <a:fillRect/>
          </a:stretch>
        </p:blipFill>
        <p:spPr>
          <a:xfrm>
            <a:off x="14492094" y="4066613"/>
            <a:ext cx="4138656" cy="2152101"/>
          </a:xfrm>
          <a:prstGeom prst="rect">
            <a:avLst/>
          </a:prstGeom>
        </p:spPr>
      </p:pic>
      <p:pic>
        <p:nvPicPr>
          <p:cNvPr id="22" name="Google Shape;519;p32" descr="Obraz zawierający wewnątrz, stół, siedzi, zlew&#10;&#10;Opis wygenerowany automatycznie"/>
          <p:cNvPicPr preferRelativeResize="0"/>
          <p:nvPr/>
        </p:nvPicPr>
        <p:blipFill rotWithShape="1">
          <a:blip r:embed="rId7">
            <a:alphaModFix/>
          </a:blip>
          <a:srcRect r="6179"/>
          <a:stretch/>
        </p:blipFill>
        <p:spPr>
          <a:xfrm>
            <a:off x="14492094" y="6565088"/>
            <a:ext cx="4144558" cy="1983043"/>
          </a:xfrm>
          <a:prstGeom prst="rect">
            <a:avLst/>
          </a:prstGeom>
          <a:noFill/>
          <a:ln>
            <a:noFill/>
          </a:ln>
        </p:spPr>
      </p:pic>
    </p:spTree>
    <p:extLst>
      <p:ext uri="{BB962C8B-B14F-4D97-AF65-F5344CB8AC3E}">
        <p14:creationId xmlns:p14="http://schemas.microsoft.com/office/powerpoint/2010/main" val="124685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28</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Intro to Miro, Trello &amp; </a:t>
            </a:r>
            <a:r>
              <a:rPr lang="en-US" sz="7200" dirty="0" err="1">
                <a:solidFill>
                  <a:srgbClr val="342D29"/>
                </a:solidFill>
                <a:latin typeface="Assistant Bold" panose="020B0604020202020204" charset="-79"/>
                <a:cs typeface="Assistant Bold" panose="020B0604020202020204" charset="-79"/>
              </a:rPr>
              <a:t>Leanstack</a:t>
            </a:r>
            <a:endParaRPr lang="de-AT"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p:cNvPicPr>
            <a:picLocks noChangeAspect="1"/>
          </p:cNvPicPr>
          <p:nvPr/>
        </p:nvPicPr>
        <p:blipFill>
          <a:blip r:embed="rId4"/>
          <a:stretch>
            <a:fillRect/>
          </a:stretch>
        </p:blipFill>
        <p:spPr>
          <a:xfrm>
            <a:off x="846922" y="3390900"/>
            <a:ext cx="3162693" cy="1654654"/>
          </a:xfrm>
          <a:prstGeom prst="rect">
            <a:avLst/>
          </a:prstGeom>
        </p:spPr>
      </p:pic>
      <p:pic>
        <p:nvPicPr>
          <p:cNvPr id="6" name="Grafik 5"/>
          <p:cNvPicPr>
            <a:picLocks noChangeAspect="1"/>
          </p:cNvPicPr>
          <p:nvPr/>
        </p:nvPicPr>
        <p:blipFill>
          <a:blip r:embed="rId5"/>
          <a:stretch>
            <a:fillRect/>
          </a:stretch>
        </p:blipFill>
        <p:spPr>
          <a:xfrm>
            <a:off x="3505200" y="5370765"/>
            <a:ext cx="6192358" cy="1891262"/>
          </a:xfrm>
          <a:prstGeom prst="rect">
            <a:avLst/>
          </a:prstGeom>
        </p:spPr>
      </p:pic>
      <p:pic>
        <p:nvPicPr>
          <p:cNvPr id="9" name="Grafik 8"/>
          <p:cNvPicPr>
            <a:picLocks noChangeAspect="1"/>
          </p:cNvPicPr>
          <p:nvPr/>
        </p:nvPicPr>
        <p:blipFill>
          <a:blip r:embed="rId6"/>
          <a:stretch>
            <a:fillRect/>
          </a:stretch>
        </p:blipFill>
        <p:spPr>
          <a:xfrm>
            <a:off x="10271900" y="2933700"/>
            <a:ext cx="3314422" cy="3314422"/>
          </a:xfrm>
          <a:prstGeom prst="rect">
            <a:avLst/>
          </a:prstGeom>
        </p:spPr>
      </p:pic>
    </p:spTree>
    <p:extLst>
      <p:ext uri="{BB962C8B-B14F-4D97-AF65-F5344CB8AC3E}">
        <p14:creationId xmlns:p14="http://schemas.microsoft.com/office/powerpoint/2010/main" val="3741832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29</a:t>
            </a:fld>
            <a:endParaRPr lang="en-US"/>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fik 10"/>
          <p:cNvPicPr>
            <a:picLocks noChangeAspect="1"/>
          </p:cNvPicPr>
          <p:nvPr/>
        </p:nvPicPr>
        <p:blipFill>
          <a:blip r:embed="rId4"/>
          <a:stretch>
            <a:fillRect/>
          </a:stretch>
        </p:blipFill>
        <p:spPr>
          <a:xfrm>
            <a:off x="1981200" y="2400300"/>
            <a:ext cx="10271957" cy="5505232"/>
          </a:xfrm>
          <a:prstGeom prst="rect">
            <a:avLst/>
          </a:prstGeom>
        </p:spPr>
      </p:pic>
    </p:spTree>
    <p:extLst>
      <p:ext uri="{BB962C8B-B14F-4D97-AF65-F5344CB8AC3E}">
        <p14:creationId xmlns:p14="http://schemas.microsoft.com/office/powerpoint/2010/main" val="1992689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16" name="TextBox 5"/>
          <p:cNvSpPr txBox="1"/>
          <p:nvPr/>
        </p:nvSpPr>
        <p:spPr>
          <a:xfrm>
            <a:off x="874862" y="800100"/>
            <a:ext cx="12548152" cy="596317"/>
          </a:xfrm>
          <a:prstGeom prst="rect">
            <a:avLst/>
          </a:prstGeom>
        </p:spPr>
        <p:txBody>
          <a:bodyPr wrap="square" lIns="0" tIns="0" rIns="0" bIns="0" rtlCol="0" anchor="t">
            <a:spAutoFit/>
          </a:bodyPr>
          <a:lstStyle/>
          <a:p>
            <a:pPr algn="ctr">
              <a:lnSpc>
                <a:spcPts val="4420"/>
              </a:lnSpc>
            </a:pPr>
            <a:r>
              <a:rPr lang="th-TH" sz="4500" spc="204" dirty="0">
                <a:solidFill>
                  <a:srgbClr val="342D29"/>
                </a:solidFill>
                <a:latin typeface="Calibri" panose="020F0502020204030204" pitchFamily="34" charset="0"/>
              </a:rPr>
              <a:t>จุดมุ่งหมายหลักของ </a:t>
            </a:r>
            <a:r>
              <a:rPr lang="en-US" sz="4500" spc="204" dirty="0" err="1">
                <a:solidFill>
                  <a:srgbClr val="342D29"/>
                </a:solidFill>
                <a:latin typeface="Calibri" panose="020F0502020204030204" pitchFamily="34" charset="0"/>
              </a:rPr>
              <a:t>STEPuP</a:t>
            </a:r>
            <a:endParaRPr lang="en-US" sz="4500" spc="204" dirty="0">
              <a:solidFill>
                <a:srgbClr val="342D29"/>
              </a:solidFill>
              <a:latin typeface="Calibri" panose="020F0502020204030204" pitchFamily="34" charset="0"/>
            </a:endParaRPr>
          </a:p>
        </p:txBody>
      </p:sp>
      <p:sp>
        <p:nvSpPr>
          <p:cNvPr id="17" name="TextBox 6"/>
          <p:cNvSpPr txBox="1"/>
          <p:nvPr/>
        </p:nvSpPr>
        <p:spPr>
          <a:xfrm>
            <a:off x="329241" y="1573557"/>
            <a:ext cx="13716143" cy="7881453"/>
          </a:xfrm>
          <a:prstGeom prst="rect">
            <a:avLst/>
          </a:prstGeom>
        </p:spPr>
        <p:txBody>
          <a:bodyPr wrap="square" lIns="0" tIns="0" rIns="0" bIns="0" rtlCol="0" anchor="t">
            <a:spAutoFit/>
          </a:bodyPr>
          <a:lstStyle/>
          <a:p>
            <a:pPr marL="457200" indent="-284163">
              <a:lnSpc>
                <a:spcPts val="3920"/>
              </a:lnSpc>
              <a:spcBef>
                <a:spcPts val="1800"/>
              </a:spcBef>
              <a:buFont typeface="Arial" panose="020B0604020202020204" pitchFamily="34" charset="0"/>
              <a:buChar char="•"/>
            </a:pPr>
            <a:r>
              <a:rPr lang="th-TH" sz="3800" dirty="0">
                <a:solidFill>
                  <a:srgbClr val="342D29"/>
                </a:solidFill>
                <a:latin typeface="Calibri" panose="020F0502020204030204" pitchFamily="34" charset="0"/>
              </a:rPr>
              <a:t>เพื่อส่งเสริมแนวปฎิบัติผู้ประกอบการเพื่อสังคมที่ยุ่งยากในประเทศไทยและเมียนมาร์ โดยตระหนักถึงความต้องการของพวกเขา และถ่ายทอดแนวทางปฎิบัติที่ดีจากสหภาพยุโรปให้แก่พันธมิตรไทยและเมียนมาร์ </a:t>
            </a:r>
          </a:p>
          <a:p>
            <a:pPr marL="457200" indent="-284163">
              <a:lnSpc>
                <a:spcPts val="3920"/>
              </a:lnSpc>
              <a:spcBef>
                <a:spcPts val="1800"/>
              </a:spcBef>
              <a:buFont typeface="Arial" panose="020B0604020202020204" pitchFamily="34" charset="0"/>
              <a:buChar char="•"/>
            </a:pPr>
            <a:r>
              <a:rPr lang="th-TH" sz="3800" dirty="0">
                <a:solidFill>
                  <a:srgbClr val="342D29"/>
                </a:solidFill>
                <a:latin typeface="Calibri" panose="020F0502020204030204" pitchFamily="34" charset="0"/>
              </a:rPr>
              <a:t>เพื่ออำนวยความสะดวกในการศึกษาความเป็นผู้ประกอบการเพื่อสังคมเชิงนวัตกรรม โดยการฝึกอบรม เสร้มสร้างศักยภาพเพื่อเพิ่มความเกี่ยวข้องกับตลาดแรงงานของผู้ประกอบการ </a:t>
            </a:r>
            <a:endParaRPr lang="de-DE" sz="3800" dirty="0">
              <a:solidFill>
                <a:srgbClr val="342D29"/>
              </a:solidFill>
              <a:latin typeface="Calibri" panose="020F0502020204030204" pitchFamily="34" charset="0"/>
            </a:endParaRPr>
          </a:p>
          <a:p>
            <a:pPr marL="457200" indent="-284163">
              <a:lnSpc>
                <a:spcPts val="3920"/>
              </a:lnSpc>
              <a:spcBef>
                <a:spcPts val="1800"/>
              </a:spcBef>
              <a:buFont typeface="Arial" panose="020B0604020202020204" pitchFamily="34" charset="0"/>
              <a:buChar char="•"/>
            </a:pPr>
            <a:r>
              <a:rPr lang="th-TH" sz="3800" dirty="0">
                <a:solidFill>
                  <a:srgbClr val="342D29"/>
                </a:solidFill>
                <a:latin typeface="Calibri" panose="020F0502020204030204" pitchFamily="34" charset="0"/>
              </a:rPr>
              <a:t>เพื่อส่งเสริมนวัตกรรมด้านการประกอบการเพื่อสังคม โดยการมีส่วนร่วมของผู้ประกอบการทางสังคมที่จัดตั้งขึ้นในกิจกรรมการเรียนรู้ธุรกิจของผู้เรียน </a:t>
            </a:r>
            <a:r>
              <a:rPr lang="en-US" sz="3800" dirty="0" err="1">
                <a:solidFill>
                  <a:srgbClr val="342D29"/>
                </a:solidFill>
                <a:latin typeface="Calibri" panose="020F0502020204030204" pitchFamily="34" charset="0"/>
              </a:rPr>
              <a:t>STEPuP</a:t>
            </a:r>
            <a:r>
              <a:rPr lang="en-US" sz="3800" dirty="0">
                <a:solidFill>
                  <a:srgbClr val="342D29"/>
                </a:solidFill>
                <a:latin typeface="Calibri" panose="020F0502020204030204" pitchFamily="34" charset="0"/>
              </a:rPr>
              <a:t> Social Entrepreneurship knowledge Hubs </a:t>
            </a:r>
            <a:endParaRPr lang="de-DE" sz="3800" dirty="0">
              <a:solidFill>
                <a:srgbClr val="342D29"/>
              </a:solidFill>
              <a:latin typeface="Calibri" panose="020F0502020204030204" pitchFamily="34" charset="0"/>
            </a:endParaRPr>
          </a:p>
          <a:p>
            <a:pPr marL="457200" indent="-284163">
              <a:lnSpc>
                <a:spcPts val="3920"/>
              </a:lnSpc>
              <a:spcBef>
                <a:spcPts val="1800"/>
              </a:spcBef>
              <a:buFont typeface="Arial" panose="020B0604020202020204" pitchFamily="34" charset="0"/>
              <a:buChar char="•"/>
            </a:pPr>
            <a:r>
              <a:rPr lang="th-TH" sz="3800" dirty="0">
                <a:solidFill>
                  <a:srgbClr val="342D29"/>
                </a:solidFill>
                <a:latin typeface="Calibri" panose="020F0502020204030204" pitchFamily="34" charset="0"/>
              </a:rPr>
              <a:t>เพื่อเพิ่มพูนความร่วมมือระดับอุดมศึกษา องค์กรและประสบการณ์การเรียนรู้ของนักเรียนโดยการพัฒนากรณีศึกษาของผู้ประกอบการทางสังคมที่เป็นนวัตกรรม </a:t>
            </a:r>
            <a:endParaRPr lang="de-DE" sz="3800" dirty="0">
              <a:solidFill>
                <a:srgbClr val="342D29"/>
              </a:solidFill>
              <a:latin typeface="Calibri" panose="020F0502020204030204" pitchFamily="34" charset="0"/>
            </a:endParaRPr>
          </a:p>
          <a:p>
            <a:pPr marL="457200" indent="-284163">
              <a:lnSpc>
                <a:spcPts val="3920"/>
              </a:lnSpc>
              <a:spcBef>
                <a:spcPts val="1800"/>
              </a:spcBef>
              <a:buFont typeface="Arial" panose="020B0604020202020204" pitchFamily="34" charset="0"/>
              <a:buChar char="•"/>
            </a:pPr>
            <a:r>
              <a:rPr lang="th-TH" sz="3800" dirty="0">
                <a:solidFill>
                  <a:srgbClr val="342D29"/>
                </a:solidFill>
                <a:latin typeface="Calibri" panose="020F0502020204030204" pitchFamily="34" charset="0"/>
              </a:rPr>
              <a:t>เพื่อส่งเสริมการเข้าถึงสื่อการศึกษาคุณภาพสูง ในหัวข้อวิธีการเรียนการสอนและการเพิ่มประสิทธิภาพเทคโนโลยี โดยจัดหาแหล่งข้อมูลการศึกษาแบบเปิดให้กับชุมชนระดับภูมิภาคและระดับนานาชาติ </a:t>
            </a:r>
            <a:endParaRPr lang="de-DE" sz="3800" dirty="0">
              <a:solidFill>
                <a:srgbClr val="342D29"/>
              </a:solidFill>
              <a:latin typeface="Calibri" panose="020F0502020204030204" pitchFamily="34" charset="0"/>
            </a:endParaRPr>
          </a:p>
          <a:p>
            <a:pPr>
              <a:lnSpc>
                <a:spcPts val="3920"/>
              </a:lnSpc>
            </a:pPr>
            <a:endParaRPr lang="de-DE" sz="3500" dirty="0">
              <a:solidFill>
                <a:srgbClr val="342D29"/>
              </a:solidFill>
              <a:latin typeface="Calibri" panose="020F0502020204030204" pitchFamily="34" charset="0"/>
            </a:endParaRPr>
          </a:p>
          <a:p>
            <a:pPr>
              <a:lnSpc>
                <a:spcPts val="3920"/>
              </a:lnSpc>
            </a:pPr>
            <a:endParaRPr lang="es-ES_tradnl" sz="2400" dirty="0">
              <a:solidFill>
                <a:srgbClr val="161817"/>
              </a:solidFill>
              <a:latin typeface="Calibri" panose="020F0502020204030204" pitchFamily="34" charset="0"/>
              <a:cs typeface="Calibri" panose="020F0502020204030204" pitchFamily="34" charset="0"/>
            </a:endParaRPr>
          </a:p>
        </p:txBody>
      </p:sp>
      <p:sp>
        <p:nvSpPr>
          <p:cNvPr id="3" name="Foliennummernplatzhalter 2"/>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218275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30</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err="1">
                <a:solidFill>
                  <a:srgbClr val="342D29"/>
                </a:solidFill>
                <a:latin typeface="Assistant Bold" panose="020B0604020202020204" charset="-79"/>
                <a:cs typeface="Assistant Bold" panose="020B0604020202020204" charset="-79"/>
              </a:rPr>
              <a:t>Compuritas</a:t>
            </a:r>
            <a:endParaRPr lang="de-AT"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a:blip r:embed="rId4"/>
          <a:stretch>
            <a:fillRect/>
          </a:stretch>
        </p:blipFill>
        <p:spPr>
          <a:xfrm>
            <a:off x="14525625" y="484337"/>
            <a:ext cx="3562350" cy="1285875"/>
          </a:xfrm>
          <a:prstGeom prst="rect">
            <a:avLst/>
          </a:prstGeom>
        </p:spPr>
      </p:pic>
      <p:sp>
        <p:nvSpPr>
          <p:cNvPr id="10" name="Textfeld 9"/>
          <p:cNvSpPr txBox="1"/>
          <p:nvPr/>
        </p:nvSpPr>
        <p:spPr>
          <a:xfrm>
            <a:off x="532618" y="2144415"/>
            <a:ext cx="13258800" cy="4401205"/>
          </a:xfrm>
          <a:prstGeom prst="rect">
            <a:avLst/>
          </a:prstGeom>
          <a:noFill/>
        </p:spPr>
        <p:txBody>
          <a:bodyPr wrap="square" rtlCol="0">
            <a:spAutoFit/>
          </a:bodyPr>
          <a:lstStyle/>
          <a:p>
            <a:pPr marL="517525" indent="-517525">
              <a:lnSpc>
                <a:spcPct val="200000"/>
              </a:lnSpc>
              <a:buFont typeface="Arial" panose="020B0604020202020204" pitchFamily="34" charset="0"/>
              <a:buChar char="•"/>
            </a:pPr>
            <a:r>
              <a:rPr lang="en-US" sz="4000" dirty="0"/>
              <a:t>IT with responsibility </a:t>
            </a:r>
            <a:r>
              <a:rPr lang="th-TH" sz="4000" dirty="0"/>
              <a:t>ความรับผิดชอบด้าน </a:t>
            </a:r>
            <a:r>
              <a:rPr lang="en-US" sz="4000" dirty="0"/>
              <a:t>IT </a:t>
            </a:r>
          </a:p>
          <a:p>
            <a:pPr marL="517525" indent="-517525">
              <a:lnSpc>
                <a:spcPct val="200000"/>
              </a:lnSpc>
              <a:buFont typeface="Arial" panose="020B0604020202020204" pitchFamily="34" charset="0"/>
              <a:buChar char="•"/>
            </a:pPr>
            <a:r>
              <a:rPr lang="en-US" sz="4000" dirty="0"/>
              <a:t>Refurbish high quality IT hardware </a:t>
            </a:r>
            <a:r>
              <a:rPr lang="th-TH" sz="4000" dirty="0"/>
              <a:t>พัฒนาฮาร์ดแวร์ไอทีให้มีคุณภาพที่สูง </a:t>
            </a:r>
            <a:endParaRPr lang="en-US" sz="4000" dirty="0"/>
          </a:p>
          <a:p>
            <a:pPr marL="517525" lvl="1" indent="-517525"/>
            <a:endParaRPr lang="en-US" sz="4000" dirty="0"/>
          </a:p>
          <a:p>
            <a:pPr marL="517525" indent="-517525">
              <a:buFont typeface="Arial" panose="020B0604020202020204" pitchFamily="34" charset="0"/>
              <a:buChar char="•"/>
            </a:pPr>
            <a:r>
              <a:rPr lang="en-US" sz="4000" dirty="0"/>
              <a:t>Covid19-crisis made the digital gap of social imbalance visible  </a:t>
            </a:r>
            <a:r>
              <a:rPr lang="th-TH" sz="4000" dirty="0"/>
              <a:t>วิกฤต </a:t>
            </a:r>
            <a:r>
              <a:rPr lang="en-US" sz="4000" dirty="0"/>
              <a:t>Covid19 </a:t>
            </a:r>
            <a:r>
              <a:rPr lang="th-TH" sz="4000" dirty="0"/>
              <a:t>ทำให้มองเห็นช่องว่างทางดิจิทัลของความไม่สมดุลทางสังคม</a:t>
            </a:r>
            <a:endParaRPr lang="en-US" sz="4000" dirty="0"/>
          </a:p>
        </p:txBody>
      </p:sp>
    </p:spTree>
    <p:extLst>
      <p:ext uri="{BB962C8B-B14F-4D97-AF65-F5344CB8AC3E}">
        <p14:creationId xmlns:p14="http://schemas.microsoft.com/office/powerpoint/2010/main" val="2204492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31</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err="1">
                <a:solidFill>
                  <a:srgbClr val="342D29"/>
                </a:solidFill>
                <a:latin typeface="Assistant Bold" panose="020B0604020202020204" charset="-79"/>
                <a:cs typeface="Assistant Bold" panose="020B0604020202020204" charset="-79"/>
              </a:rPr>
              <a:t>Compuritas</a:t>
            </a:r>
            <a:r>
              <a:rPr lang="en-US" sz="7200" dirty="0">
                <a:solidFill>
                  <a:srgbClr val="342D29"/>
                </a:solidFill>
                <a:latin typeface="Assistant Bold" panose="020B0604020202020204" charset="-79"/>
                <a:cs typeface="Assistant Bold" panose="020B0604020202020204" charset="-79"/>
              </a:rPr>
              <a:t> – </a:t>
            </a:r>
            <a:r>
              <a:rPr lang="th-TH" sz="7200" dirty="0">
                <a:solidFill>
                  <a:srgbClr val="342D29"/>
                </a:solidFill>
                <a:latin typeface="Assistant Bold" panose="020B0604020202020204" charset="-79"/>
                <a:cs typeface="Assistant Bold" panose="020B0604020202020204" charset="-79"/>
              </a:rPr>
              <a:t>ปัญหาสังคม</a:t>
            </a:r>
            <a:endParaRPr lang="de-AT" dirty="0"/>
          </a:p>
        </p:txBody>
      </p:sp>
      <p:sp>
        <p:nvSpPr>
          <p:cNvPr id="23" name="Rechteck 22"/>
          <p:cNvSpPr/>
          <p:nvPr/>
        </p:nvSpPr>
        <p:spPr>
          <a:xfrm>
            <a:off x="278653" y="2095500"/>
            <a:ext cx="13766731" cy="3192460"/>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a:blip r:embed="rId4"/>
          <a:stretch>
            <a:fillRect/>
          </a:stretch>
        </p:blipFill>
        <p:spPr>
          <a:xfrm>
            <a:off x="14525625" y="484337"/>
            <a:ext cx="3562350" cy="1285875"/>
          </a:xfrm>
          <a:prstGeom prst="rect">
            <a:avLst/>
          </a:prstGeom>
        </p:spPr>
      </p:pic>
      <p:pic>
        <p:nvPicPr>
          <p:cNvPr id="1026" name="Picture 2" descr="https://lh6.googleusercontent.com/PtkPGRsKxDjaQ80n3tsKsMjFogHvPiplfhQqYR8oSojDOTDYWVeS0pGQk3YUOWh0cWxH8ZBEmIpyA7SPwvnNIZn83DK1iTZHNaNeyv4wT-4FpVSWuHpXZGLITtCRWu_jyPHh0B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582" y="3125640"/>
            <a:ext cx="1099531" cy="1116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lh6.googleusercontent.com/PtkPGRsKxDjaQ80n3tsKsMjFogHvPiplfhQqYR8oSojDOTDYWVeS0pGQk3YUOWh0cWxH8ZBEmIpyA7SPwvnNIZn83DK1iTZHNaNeyv4wT-4FpVSWuHpXZGLITtCRWu_jyPHh0B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983" y="6624634"/>
            <a:ext cx="1099531" cy="111619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2553042" y="2340037"/>
            <a:ext cx="11492342" cy="22467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h-TH" sz="3200" dirty="0"/>
              <a:t>เนื่องจากโลกธุรกิจในปัจจุบันก้าวไปอย่างรวดเร็วอุปกรณ์ฮาร์ดแวร์สำหรับธุรกิจจึงใช้งานได้เพียง 3-5 ปีเท่านั้น</a:t>
            </a:r>
            <a:endParaRPr lang="en-US" sz="3200" dirty="0"/>
          </a:p>
          <a:p>
            <a:pPr marL="285750" indent="-285750">
              <a:lnSpc>
                <a:spcPct val="150000"/>
              </a:lnSpc>
              <a:buFont typeface="Arial" panose="020B0604020202020204" pitchFamily="34" charset="0"/>
              <a:buChar char="•"/>
            </a:pPr>
            <a:r>
              <a:rPr lang="th-TH" sz="3200" dirty="0"/>
              <a:t>การปรับปรุงใหม่ของฮาร์ดแวร์ทำให้สามารถลดขยะไฟฟ้าได้</a:t>
            </a:r>
            <a:endParaRPr lang="en-US" sz="3200" dirty="0"/>
          </a:p>
        </p:txBody>
      </p:sp>
      <p:sp>
        <p:nvSpPr>
          <p:cNvPr id="14" name="Rechteck 13"/>
          <p:cNvSpPr/>
          <p:nvPr/>
        </p:nvSpPr>
        <p:spPr>
          <a:xfrm>
            <a:off x="307408" y="5718367"/>
            <a:ext cx="13766731" cy="2940899"/>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feld 14"/>
          <p:cNvSpPr txBox="1"/>
          <p:nvPr/>
        </p:nvSpPr>
        <p:spPr>
          <a:xfrm>
            <a:off x="2609832" y="5870635"/>
            <a:ext cx="11492342" cy="22467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th-TH" sz="3200" dirty="0"/>
              <a:t>กลุ่มเป้าหมายที่แตกต่างกันสามารถเข้าถึงฮาร์ดแวร์ไอทีราคาเหมาะสมเช่นโรงเรียนสมาคมการศึกษาและชมรมต่างๆ อุปกรณ์ทางเทคนิคทั้งหมดที่จำหน่ายโดย </a:t>
            </a:r>
            <a:r>
              <a:rPr lang="en-US" sz="3200" dirty="0" err="1"/>
              <a:t>Compuritas</a:t>
            </a:r>
            <a:r>
              <a:rPr lang="en-US" sz="3200" dirty="0"/>
              <a:t> </a:t>
            </a:r>
            <a:r>
              <a:rPr lang="th-TH" sz="3200" dirty="0"/>
              <a:t>มีการรับประกันขยายเวลา 24 เดือนเพื่อเพิ่มความไว้วางใจ</a:t>
            </a:r>
            <a:endParaRPr lang="en-US" sz="3200" dirty="0"/>
          </a:p>
        </p:txBody>
      </p:sp>
    </p:spTree>
    <p:extLst>
      <p:ext uri="{BB962C8B-B14F-4D97-AF65-F5344CB8AC3E}">
        <p14:creationId xmlns:p14="http://schemas.microsoft.com/office/powerpoint/2010/main" val="1569495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32</a:t>
            </a:fld>
            <a:endParaRPr lang="en-US"/>
          </a:p>
        </p:txBody>
      </p:sp>
      <p:sp>
        <p:nvSpPr>
          <p:cNvPr id="12" name="TextBox 5"/>
          <p:cNvSpPr txBox="1"/>
          <p:nvPr/>
        </p:nvSpPr>
        <p:spPr>
          <a:xfrm>
            <a:off x="845484" y="471577"/>
            <a:ext cx="15811500" cy="1384995"/>
          </a:xfrm>
          <a:prstGeom prst="rect">
            <a:avLst/>
          </a:prstGeom>
        </p:spPr>
        <p:txBody>
          <a:bodyPr wrap="square" lIns="0" tIns="0" rIns="0" bIns="0" rtlCol="0" anchor="t">
            <a:spAutoFit/>
          </a:bodyPr>
          <a:lstStyle/>
          <a:p>
            <a:pPr fontAlgn="t"/>
            <a:r>
              <a:rPr lang="en-US" sz="7200" dirty="0" err="1">
                <a:solidFill>
                  <a:srgbClr val="342D29"/>
                </a:solidFill>
                <a:latin typeface="Assistant Bold" panose="020B0604020202020204" charset="-79"/>
                <a:cs typeface="Assistant Bold" panose="020B0604020202020204" charset="-79"/>
              </a:rPr>
              <a:t>Compuritas</a:t>
            </a:r>
            <a:r>
              <a:rPr lang="en-US" sz="7200" dirty="0">
                <a:solidFill>
                  <a:srgbClr val="342D29"/>
                </a:solidFill>
                <a:latin typeface="Assistant Bold" panose="020B0604020202020204" charset="-79"/>
                <a:cs typeface="Assistant Bold" panose="020B0604020202020204" charset="-79"/>
              </a:rPr>
              <a:t> – </a:t>
            </a:r>
            <a:r>
              <a:rPr lang="th-TH" sz="7200" dirty="0">
                <a:solidFill>
                  <a:srgbClr val="342D29"/>
                </a:solidFill>
                <a:latin typeface="Assistant Bold" panose="020B0604020202020204" charset="-79"/>
                <a:cs typeface="Assistant Bold" panose="020B0604020202020204" charset="-79"/>
              </a:rPr>
              <a:t>โปรไฟล์ของผู้ก่อตั้ง</a:t>
            </a:r>
          </a:p>
          <a:p>
            <a:pPr fontAlgn="t"/>
            <a:endParaRPr lang="de-AT"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a:blip r:embed="rId4"/>
          <a:stretch>
            <a:fillRect/>
          </a:stretch>
        </p:blipFill>
        <p:spPr>
          <a:xfrm>
            <a:off x="14525625" y="484337"/>
            <a:ext cx="3562350" cy="1285875"/>
          </a:xfrm>
          <a:prstGeom prst="rect">
            <a:avLst/>
          </a:prstGeom>
        </p:spPr>
      </p:pic>
      <p:pic>
        <p:nvPicPr>
          <p:cNvPr id="2050" name="Picture 2" descr="https://lh5.googleusercontent.com/ebpPq9lvrfF5AwpU89XoUABHJFAZ39ck1qWdibauDEC9__fsEjlhm9QWwr6jIpOO0_ilb-1RHTPBL1dawqo_yhexfpQrAhLRuJbGGI1bWgXbLXdmxdjrDONsrIPJvhvaD-xKxk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783" y="2409639"/>
            <a:ext cx="533400" cy="5010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1469283" y="2019300"/>
            <a:ext cx="11492342" cy="4448013"/>
          </a:xfrm>
          <a:prstGeom prst="rect">
            <a:avLst/>
          </a:prstGeom>
          <a:noFill/>
        </p:spPr>
        <p:txBody>
          <a:bodyPr wrap="square" rtlCol="0">
            <a:spAutoFit/>
          </a:bodyPr>
          <a:lstStyle/>
          <a:p>
            <a:pPr>
              <a:lnSpc>
                <a:spcPct val="150000"/>
              </a:lnSpc>
            </a:pPr>
            <a:r>
              <a:rPr lang="th-TH" sz="4000" dirty="0"/>
              <a:t>ก่อตั้งโดย </a:t>
            </a:r>
            <a:r>
              <a:rPr lang="en-US" sz="4000" dirty="0"/>
              <a:t>: </a:t>
            </a:r>
            <a:r>
              <a:rPr lang="en-US" sz="4000" dirty="0" err="1"/>
              <a:t>Rüdiger</a:t>
            </a:r>
            <a:r>
              <a:rPr lang="en-US" sz="4000" dirty="0"/>
              <a:t> </a:t>
            </a:r>
            <a:r>
              <a:rPr lang="en-US" sz="4000" dirty="0" err="1"/>
              <a:t>Wezl-Piewald</a:t>
            </a:r>
            <a:endParaRPr lang="en-US" sz="4000" dirty="0"/>
          </a:p>
          <a:p>
            <a:pPr>
              <a:lnSpc>
                <a:spcPct val="150000"/>
              </a:lnSpc>
            </a:pPr>
            <a:r>
              <a:rPr lang="th-TH" sz="4000" dirty="0"/>
              <a:t>ปีคศ</a:t>
            </a:r>
            <a:r>
              <a:rPr lang="en-US" sz="4000" dirty="0"/>
              <a:t> 2009</a:t>
            </a:r>
          </a:p>
          <a:p>
            <a:pPr>
              <a:lnSpc>
                <a:spcPct val="150000"/>
              </a:lnSpc>
            </a:pPr>
            <a:r>
              <a:rPr lang="en-US" sz="4000" dirty="0"/>
              <a:t>Handed over to Matthias Di </a:t>
            </a:r>
            <a:r>
              <a:rPr lang="en-US" sz="4000" dirty="0" err="1"/>
              <a:t>Felice</a:t>
            </a:r>
            <a:r>
              <a:rPr lang="en-US" sz="4000" dirty="0"/>
              <a:t>, CEO</a:t>
            </a:r>
          </a:p>
          <a:p>
            <a:pPr>
              <a:lnSpc>
                <a:spcPct val="150000"/>
              </a:lnSpc>
            </a:pPr>
            <a:r>
              <a:rPr lang="en-US" sz="4000" dirty="0">
                <a:hlinkClick r:id="rId6"/>
              </a:rPr>
              <a:t>2015: Expansion required investors </a:t>
            </a:r>
            <a:endParaRPr lang="en-US" sz="4000" dirty="0"/>
          </a:p>
          <a:p>
            <a:pPr>
              <a:lnSpc>
                <a:spcPct val="150000"/>
              </a:lnSpc>
            </a:pPr>
            <a:endParaRPr lang="en-US" sz="3200" dirty="0"/>
          </a:p>
        </p:txBody>
      </p:sp>
      <p:pic>
        <p:nvPicPr>
          <p:cNvPr id="13" name="Picture 2" descr="https://lh5.googleusercontent.com/ebpPq9lvrfF5AwpU89XoUABHJFAZ39ck1qWdibauDEC9__fsEjlhm9QWwr6jIpOO0_ilb-1RHTPBL1dawqo_yhexfpQrAhLRuJbGGI1bWgXbLXdmxdjrDONsrIPJvhvaD-xKxk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734" y="3263226"/>
            <a:ext cx="533400" cy="5010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lh5.googleusercontent.com/ebpPq9lvrfF5AwpU89XoUABHJFAZ39ck1qWdibauDEC9__fsEjlhm9QWwr6jIpOO0_ilb-1RHTPBL1dawqo_yhexfpQrAhLRuJbGGI1bWgXbLXdmxdjrDONsrIPJvhvaD-xKxk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627" y="4240000"/>
            <a:ext cx="533400" cy="5010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lh5.googleusercontent.com/ebpPq9lvrfF5AwpU89XoUABHJFAZ39ck1qWdibauDEC9__fsEjlhm9QWwr6jIpOO0_ilb-1RHTPBL1dawqo_yhexfpQrAhLRuJbGGI1bWgXbLXdmxdjrDONsrIPJvhvaD-xKxk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627" y="5191403"/>
            <a:ext cx="533400" cy="501073"/>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p:cNvPicPr>
            <a:picLocks noChangeAspect="1"/>
          </p:cNvPicPr>
          <p:nvPr/>
        </p:nvPicPr>
        <p:blipFill>
          <a:blip r:embed="rId7"/>
          <a:stretch>
            <a:fillRect/>
          </a:stretch>
        </p:blipFill>
        <p:spPr>
          <a:xfrm>
            <a:off x="1582792" y="6317722"/>
            <a:ext cx="2509113" cy="1657350"/>
          </a:xfrm>
          <a:prstGeom prst="rect">
            <a:avLst/>
          </a:prstGeom>
        </p:spPr>
      </p:pic>
      <p:pic>
        <p:nvPicPr>
          <p:cNvPr id="6" name="Grafik 5"/>
          <p:cNvPicPr>
            <a:picLocks noChangeAspect="1"/>
          </p:cNvPicPr>
          <p:nvPr/>
        </p:nvPicPr>
        <p:blipFill>
          <a:blip r:embed="rId8"/>
          <a:stretch>
            <a:fillRect/>
          </a:stretch>
        </p:blipFill>
        <p:spPr>
          <a:xfrm>
            <a:off x="5980918" y="6317722"/>
            <a:ext cx="2362200" cy="1657350"/>
          </a:xfrm>
          <a:prstGeom prst="rect">
            <a:avLst/>
          </a:prstGeom>
        </p:spPr>
      </p:pic>
    </p:spTree>
    <p:extLst>
      <p:ext uri="{BB962C8B-B14F-4D97-AF65-F5344CB8AC3E}">
        <p14:creationId xmlns:p14="http://schemas.microsoft.com/office/powerpoint/2010/main" val="3309143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33</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err="1">
                <a:solidFill>
                  <a:srgbClr val="342D29"/>
                </a:solidFill>
                <a:latin typeface="Assistant Bold" panose="020B0604020202020204" charset="-79"/>
                <a:cs typeface="Assistant Bold" panose="020B0604020202020204" charset="-79"/>
              </a:rPr>
              <a:t>Compuritas</a:t>
            </a:r>
            <a:r>
              <a:rPr lang="en-US" sz="7200" dirty="0">
                <a:solidFill>
                  <a:srgbClr val="342D29"/>
                </a:solidFill>
                <a:latin typeface="Assistant Bold" panose="020B0604020202020204" charset="-79"/>
                <a:cs typeface="Assistant Bold" panose="020B0604020202020204" charset="-79"/>
              </a:rPr>
              <a:t> – </a:t>
            </a:r>
            <a:r>
              <a:rPr lang="th-TH" sz="7200" dirty="0">
                <a:solidFill>
                  <a:srgbClr val="342D29"/>
                </a:solidFill>
                <a:latin typeface="Assistant Bold" panose="020B0604020202020204" charset="-79"/>
                <a:cs typeface="Assistant Bold" panose="020B0604020202020204" charset="-79"/>
              </a:rPr>
              <a:t>พันธกิจทางสังคม</a:t>
            </a:r>
            <a:endParaRPr lang="de-AT" dirty="0"/>
          </a:p>
        </p:txBody>
      </p:sp>
      <p:sp>
        <p:nvSpPr>
          <p:cNvPr id="23" name="Rechteck 22"/>
          <p:cNvSpPr/>
          <p:nvPr/>
        </p:nvSpPr>
        <p:spPr>
          <a:xfrm>
            <a:off x="278653" y="1783529"/>
            <a:ext cx="13970747"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a:blip r:embed="rId4"/>
          <a:stretch>
            <a:fillRect/>
          </a:stretch>
        </p:blipFill>
        <p:spPr>
          <a:xfrm>
            <a:off x="14525625" y="484337"/>
            <a:ext cx="3562350" cy="1285875"/>
          </a:xfrm>
          <a:prstGeom prst="rect">
            <a:avLst/>
          </a:prstGeom>
        </p:spPr>
      </p:pic>
      <p:pic>
        <p:nvPicPr>
          <p:cNvPr id="3074" name="Picture 2" descr="https://lh6.googleusercontent.com/ipnJNCSvPF65AoygTB2sXPtqc8fsQpJwFfS4RNvQTcgWYY4wVD9y5ewelahZgcZaXM7lpI2PH5ostaLcaUr8rDkuH46LKHr9bR-XfGxOVtboKnJ2eHmPop-7bJC1Cyk4XmL23d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159" y="2284234"/>
            <a:ext cx="628650" cy="619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379185" y="2290124"/>
            <a:ext cx="11980488" cy="1384995"/>
          </a:xfrm>
          <a:prstGeom prst="rect">
            <a:avLst/>
          </a:prstGeom>
          <a:noFill/>
        </p:spPr>
        <p:txBody>
          <a:bodyPr wrap="square" rtlCol="0">
            <a:spAutoFit/>
          </a:bodyPr>
          <a:lstStyle/>
          <a:p>
            <a:r>
              <a:rPr lang="en-US" sz="2800" dirty="0" err="1"/>
              <a:t>Rüdiger</a:t>
            </a:r>
            <a:r>
              <a:rPr lang="en-US" sz="2800" dirty="0"/>
              <a:t> noticed in Brazil:</a:t>
            </a:r>
          </a:p>
          <a:p>
            <a:pPr marL="914400" indent="-457200">
              <a:buFont typeface="Wingdings" panose="05000000000000000000" pitchFamily="2" charset="2"/>
              <a:buChar char="ü"/>
            </a:pPr>
            <a:r>
              <a:rPr lang="en-US" sz="2800" dirty="0"/>
              <a:t> </a:t>
            </a:r>
            <a:r>
              <a:rPr lang="th-TH" sz="2800" dirty="0"/>
              <a:t>การกีดกันเด็กจากโลกดิจิทัล</a:t>
            </a:r>
            <a:endParaRPr lang="en-US" sz="2800" dirty="0"/>
          </a:p>
          <a:p>
            <a:pPr marL="914400" indent="-457200">
              <a:buFont typeface="Wingdings" panose="05000000000000000000" pitchFamily="2" charset="2"/>
              <a:buChar char="ü"/>
            </a:pPr>
            <a:r>
              <a:rPr lang="th-TH" sz="2800" dirty="0"/>
              <a:t>ผู้ปกครองไม่สามารถเข้าถึงการศึกษาผ่านอุปกรณ์และโครงสร้างพื้นฐานของ </a:t>
            </a:r>
            <a:r>
              <a:rPr lang="en-US" sz="2800" dirty="0"/>
              <a:t>IT </a:t>
            </a:r>
            <a:r>
              <a:rPr lang="th-TH" sz="2800" dirty="0"/>
              <a:t>ได้</a:t>
            </a:r>
            <a:r>
              <a:rPr lang="en-US" sz="2800" dirty="0"/>
              <a:t> </a:t>
            </a:r>
          </a:p>
        </p:txBody>
      </p:sp>
      <p:pic>
        <p:nvPicPr>
          <p:cNvPr id="11" name="Picture 2" descr="https://lh6.googleusercontent.com/ipnJNCSvPF65AoygTB2sXPtqc8fsQpJwFfS4RNvQTcgWYY4wVD9y5ewelahZgcZaXM7lpI2PH5ostaLcaUr8rDkuH46LKHr9bR-XfGxOVtboKnJ2eHmPop-7bJC1Cyk4XmL23d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847" y="4305300"/>
            <a:ext cx="628650" cy="6191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1379185" y="4429280"/>
            <a:ext cx="13146440" cy="2246769"/>
          </a:xfrm>
          <a:prstGeom prst="rect">
            <a:avLst/>
          </a:prstGeom>
          <a:noFill/>
        </p:spPr>
        <p:txBody>
          <a:bodyPr wrap="square" rtlCol="0">
            <a:spAutoFit/>
          </a:bodyPr>
          <a:lstStyle/>
          <a:p>
            <a:r>
              <a:rPr lang="en-US" sz="2800" dirty="0"/>
              <a:t>Situation in Austria: </a:t>
            </a:r>
            <a:r>
              <a:rPr lang="th-TH" sz="2800" dirty="0"/>
              <a:t>สถานการณ์ในออสเตรีย</a:t>
            </a:r>
            <a:endParaRPr lang="en-US" sz="2800" dirty="0"/>
          </a:p>
          <a:p>
            <a:pPr marL="854075" indent="-336550">
              <a:buFont typeface="Wingdings" panose="05000000000000000000" pitchFamily="2" charset="2"/>
              <a:buChar char="ü"/>
            </a:pPr>
            <a:r>
              <a:rPr lang="en-US" sz="2800" dirty="0"/>
              <a:t>	 </a:t>
            </a:r>
            <a:r>
              <a:rPr lang="th-TH" sz="2800" dirty="0"/>
              <a:t>บริษัท ออสเตรียมักใช้ฮาร์ดแวร์ที่มีคุณภาพสูงสุดเท่านั้น</a:t>
            </a:r>
            <a:endParaRPr lang="en-US" sz="2800" dirty="0"/>
          </a:p>
          <a:p>
            <a:pPr marL="854075" indent="-336550">
              <a:buFont typeface="Wingdings" panose="05000000000000000000" pitchFamily="2" charset="2"/>
              <a:buChar char="ü"/>
            </a:pPr>
            <a:r>
              <a:rPr lang="en-US" sz="2800" dirty="0"/>
              <a:t>	</a:t>
            </a:r>
            <a:r>
              <a:rPr lang="th-TH" sz="2800" dirty="0"/>
              <a:t> โดดเด่นด้วยความทนทานระยะเวลาการรับประกันที่ยาวนานและประสิทธิภาพสูง</a:t>
            </a:r>
            <a:endParaRPr lang="en-US" sz="2800" dirty="0"/>
          </a:p>
          <a:p>
            <a:pPr marL="854075" indent="-336550">
              <a:buFont typeface="Wingdings" panose="05000000000000000000" pitchFamily="2" charset="2"/>
              <a:buChar char="ü"/>
            </a:pPr>
            <a:r>
              <a:rPr lang="en-US" sz="2800" dirty="0"/>
              <a:t>	</a:t>
            </a:r>
            <a:r>
              <a:rPr lang="th-TH" sz="2800" dirty="0"/>
              <a:t> หลังจากผ่านไป 3-5 ปีอุปกรณ์เหล่านี้จะถูกแลกเปลี่ยนเป็นประจำและโดยหลักการทำงานได้อย่างสมบูรณ์แบบ</a:t>
            </a:r>
            <a:endParaRPr lang="en-US" sz="2800" dirty="0"/>
          </a:p>
          <a:p>
            <a:r>
              <a:rPr lang="en-US" sz="2800" dirty="0"/>
              <a:t> </a:t>
            </a:r>
          </a:p>
        </p:txBody>
      </p:sp>
      <p:pic>
        <p:nvPicPr>
          <p:cNvPr id="14" name="Picture 2" descr="https://lh6.googleusercontent.com/ipnJNCSvPF65AoygTB2sXPtqc8fsQpJwFfS4RNvQTcgWYY4wVD9y5ewelahZgcZaXM7lpI2PH5ostaLcaUr8rDkuH46LKHr9bR-XfGxOVtboKnJ2eHmPop-7bJC1Cyk4XmL23d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847" y="6807794"/>
            <a:ext cx="628650" cy="6191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1369246" y="6869681"/>
            <a:ext cx="13146440" cy="1815882"/>
          </a:xfrm>
          <a:prstGeom prst="rect">
            <a:avLst/>
          </a:prstGeom>
          <a:noFill/>
        </p:spPr>
        <p:txBody>
          <a:bodyPr wrap="square" rtlCol="0">
            <a:spAutoFit/>
          </a:bodyPr>
          <a:lstStyle/>
          <a:p>
            <a:r>
              <a:rPr lang="en-US" sz="2800" dirty="0"/>
              <a:t>Social Mission: </a:t>
            </a:r>
            <a:r>
              <a:rPr lang="th-TH" sz="2800" dirty="0"/>
              <a:t>พันธกิจทางสังคม </a:t>
            </a:r>
            <a:endParaRPr lang="en-US" sz="2800" dirty="0"/>
          </a:p>
          <a:p>
            <a:pPr marL="854075" indent="-336550">
              <a:buFont typeface="Wingdings" panose="05000000000000000000" pitchFamily="2" charset="2"/>
              <a:buChar char="ü"/>
            </a:pPr>
            <a:r>
              <a:rPr lang="en-US" sz="2800" dirty="0"/>
              <a:t>	</a:t>
            </a:r>
            <a:r>
              <a:rPr lang="th-TH" sz="2800" dirty="0"/>
              <a:t> ช่วยเหลือโรงเรียนที่มีงบประมาณต่ำ แต่มีอุปกรณ์คุณภาพสูง</a:t>
            </a:r>
            <a:endParaRPr lang="en-US" sz="2800" dirty="0"/>
          </a:p>
          <a:p>
            <a:pPr marL="854075" indent="-336550">
              <a:buFont typeface="Wingdings" panose="05000000000000000000" pitchFamily="2" charset="2"/>
              <a:buChar char="ü"/>
            </a:pPr>
            <a:r>
              <a:rPr lang="th-TH" sz="2800" dirty="0"/>
              <a:t>โซลูชันที่ออกแบบตามความต้องการ</a:t>
            </a:r>
            <a:endParaRPr lang="en-US" sz="2800" dirty="0"/>
          </a:p>
          <a:p>
            <a:pPr marL="854075" indent="-336550">
              <a:buFont typeface="Wingdings" panose="05000000000000000000" pitchFamily="2" charset="2"/>
              <a:buChar char="ü"/>
            </a:pPr>
            <a:r>
              <a:rPr lang="th-TH" sz="2800" dirty="0"/>
              <a:t>ลดขยะอิเล็กทรอนิกส์</a:t>
            </a:r>
            <a:endParaRPr lang="en-US" sz="2800" dirty="0"/>
          </a:p>
        </p:txBody>
      </p:sp>
    </p:spTree>
    <p:extLst>
      <p:ext uri="{BB962C8B-B14F-4D97-AF65-F5344CB8AC3E}">
        <p14:creationId xmlns:p14="http://schemas.microsoft.com/office/powerpoint/2010/main" val="5704529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34</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err="1">
                <a:solidFill>
                  <a:srgbClr val="342D29"/>
                </a:solidFill>
                <a:latin typeface="Assistant Bold" panose="020B0604020202020204" charset="-79"/>
                <a:cs typeface="Assistant Bold" panose="020B0604020202020204" charset="-79"/>
              </a:rPr>
              <a:t>Compuritas</a:t>
            </a:r>
            <a:r>
              <a:rPr lang="en-US" sz="7200" dirty="0">
                <a:solidFill>
                  <a:srgbClr val="342D29"/>
                </a:solidFill>
                <a:latin typeface="Assistant Bold" panose="020B0604020202020204" charset="-79"/>
                <a:cs typeface="Assistant Bold" panose="020B0604020202020204" charset="-79"/>
              </a:rPr>
              <a:t> – </a:t>
            </a:r>
            <a:r>
              <a:rPr lang="th-TH" sz="7200" dirty="0">
                <a:solidFill>
                  <a:srgbClr val="342D29"/>
                </a:solidFill>
                <a:latin typeface="Assistant Bold" panose="020B0604020202020204" charset="-79"/>
                <a:cs typeface="Assistant Bold" panose="020B0604020202020204" charset="-79"/>
              </a:rPr>
              <a:t>คุณค่าที่ส่งให้ลูกค้า</a:t>
            </a:r>
            <a:endParaRPr lang="de-AT"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a:blip r:embed="rId4"/>
          <a:stretch>
            <a:fillRect/>
          </a:stretch>
        </p:blipFill>
        <p:spPr>
          <a:xfrm>
            <a:off x="14525625" y="484337"/>
            <a:ext cx="3562350" cy="1285875"/>
          </a:xfrm>
          <a:prstGeom prst="rect">
            <a:avLst/>
          </a:prstGeom>
        </p:spPr>
      </p:pic>
      <p:pic>
        <p:nvPicPr>
          <p:cNvPr id="4098" name="Picture 2" descr="https://lh3.googleusercontent.com/olOVcixNBl1MnfVNp6Fn1uvVDDZpqd2KytvC21uIYAIidahF4kZ6_C233tdTetg1SZhBUj2EDYm_oB0Lj9uxlxtNHqA72jVRYPyp11ctlmTRz6wgSLwlrs44bO_pJRCUytJ9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209" y="2298521"/>
            <a:ext cx="590550" cy="5905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lh3.googleusercontent.com/olOVcixNBl1MnfVNp6Fn1uvVDDZpqd2KytvC21uIYAIidahF4kZ6_C233tdTetg1SZhBUj2EDYm_oB0Lj9uxlxtNHqA72jVRYPyp11ctlmTRz6wgSLwlrs44bO_pJRCUytJ9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20" y="4335571"/>
            <a:ext cx="590550" cy="5905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lh3.googleusercontent.com/olOVcixNBl1MnfVNp6Fn1uvVDDZpqd2KytvC21uIYAIidahF4kZ6_C233tdTetg1SZhBUj2EDYm_oB0Lj9uxlxtNHqA72jVRYPyp11ctlmTRz6wgSLwlrs44bO_pJRCUytJ9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20" y="6456873"/>
            <a:ext cx="590550" cy="5905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1563070" y="2412018"/>
            <a:ext cx="11980488" cy="584775"/>
          </a:xfrm>
          <a:prstGeom prst="rect">
            <a:avLst/>
          </a:prstGeom>
          <a:noFill/>
        </p:spPr>
        <p:txBody>
          <a:bodyPr wrap="square" rtlCol="0">
            <a:spAutoFit/>
          </a:bodyPr>
          <a:lstStyle/>
          <a:p>
            <a:r>
              <a:rPr lang="th-TH" sz="3200" dirty="0"/>
              <a:t>การขยายวงจรชีวิตของคอมพิวเตอร์และฮาร์ดแวร์</a:t>
            </a:r>
            <a:r>
              <a:rPr lang="en-US" sz="3200" dirty="0"/>
              <a:t> </a:t>
            </a:r>
          </a:p>
        </p:txBody>
      </p:sp>
      <p:sp>
        <p:nvSpPr>
          <p:cNvPr id="14" name="Textfeld 13"/>
          <p:cNvSpPr txBox="1"/>
          <p:nvPr/>
        </p:nvSpPr>
        <p:spPr>
          <a:xfrm>
            <a:off x="1500011" y="4345193"/>
            <a:ext cx="11980488" cy="584775"/>
          </a:xfrm>
          <a:prstGeom prst="rect">
            <a:avLst/>
          </a:prstGeom>
          <a:noFill/>
        </p:spPr>
        <p:txBody>
          <a:bodyPr wrap="square" rtlCol="0">
            <a:spAutoFit/>
          </a:bodyPr>
          <a:lstStyle/>
          <a:p>
            <a:r>
              <a:rPr lang="th-TH" sz="3200" dirty="0"/>
              <a:t>ลดขยะอิเล็กทรอนิกส์</a:t>
            </a:r>
            <a:r>
              <a:rPr lang="en-US" sz="3200" dirty="0"/>
              <a:t> </a:t>
            </a:r>
          </a:p>
        </p:txBody>
      </p:sp>
      <p:sp>
        <p:nvSpPr>
          <p:cNvPr id="15" name="Textfeld 14"/>
          <p:cNvSpPr txBox="1"/>
          <p:nvPr/>
        </p:nvSpPr>
        <p:spPr>
          <a:xfrm>
            <a:off x="1500011" y="6453504"/>
            <a:ext cx="11980488" cy="584775"/>
          </a:xfrm>
          <a:prstGeom prst="rect">
            <a:avLst/>
          </a:prstGeom>
          <a:noFill/>
        </p:spPr>
        <p:txBody>
          <a:bodyPr wrap="square" rtlCol="0">
            <a:spAutoFit/>
          </a:bodyPr>
          <a:lstStyle/>
          <a:p>
            <a:r>
              <a:rPr lang="th-TH" sz="3200" dirty="0"/>
              <a:t>เปิดให้กลุ่มเป้าหมายที่ด้อยโอกาสสามารถเข้าถึงไอทีได้</a:t>
            </a:r>
            <a:r>
              <a:rPr lang="en-US" sz="3200" dirty="0"/>
              <a:t> </a:t>
            </a:r>
          </a:p>
        </p:txBody>
      </p:sp>
    </p:spTree>
    <p:extLst>
      <p:ext uri="{BB962C8B-B14F-4D97-AF65-F5344CB8AC3E}">
        <p14:creationId xmlns:p14="http://schemas.microsoft.com/office/powerpoint/2010/main" val="715993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35</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err="1">
                <a:solidFill>
                  <a:srgbClr val="342D29"/>
                </a:solidFill>
                <a:latin typeface="Assistant Bold" panose="020B0604020202020204" charset="-79"/>
                <a:cs typeface="Assistant Bold" panose="020B0604020202020204" charset="-79"/>
              </a:rPr>
              <a:t>Compuritas</a:t>
            </a:r>
            <a:r>
              <a:rPr lang="en-US" sz="7200" dirty="0">
                <a:solidFill>
                  <a:srgbClr val="342D29"/>
                </a:solidFill>
                <a:latin typeface="Assistant Bold" panose="020B0604020202020204" charset="-79"/>
                <a:cs typeface="Assistant Bold" panose="020B0604020202020204" charset="-79"/>
              </a:rPr>
              <a:t> – </a:t>
            </a:r>
            <a:r>
              <a:rPr lang="th-TH" sz="7200" dirty="0">
                <a:solidFill>
                  <a:srgbClr val="342D29"/>
                </a:solidFill>
                <a:latin typeface="Assistant Bold" panose="020B0604020202020204" charset="-79"/>
                <a:cs typeface="Assistant Bold" panose="020B0604020202020204" charset="-79"/>
              </a:rPr>
              <a:t>ผลกระทบทางสังคม </a:t>
            </a:r>
            <a:endParaRPr lang="de-AT"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a:blip r:embed="rId4"/>
          <a:stretch>
            <a:fillRect/>
          </a:stretch>
        </p:blipFill>
        <p:spPr>
          <a:xfrm>
            <a:off x="14525625" y="484337"/>
            <a:ext cx="3562350" cy="1285875"/>
          </a:xfrm>
          <a:prstGeom prst="rect">
            <a:avLst/>
          </a:prstGeom>
        </p:spPr>
      </p:pic>
      <p:pic>
        <p:nvPicPr>
          <p:cNvPr id="6146" name="Picture 2" descr="https://lh3.googleusercontent.com/ZHKUWgd9E_BFMHStli-To4kmArQmE3pEvAbn0ebMst2enWtCCkqHyzVPCuXAbc26lgByAJzZnR0HDXrNgNmXKJ57bpTKUFzc_Dhfh_ACTTqBWTe-QczvN4vPwzjrJ2kwcMjeJo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322" y="2593797"/>
            <a:ext cx="949078" cy="10232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2194655" y="2852291"/>
            <a:ext cx="11980488" cy="584775"/>
          </a:xfrm>
          <a:prstGeom prst="rect">
            <a:avLst/>
          </a:prstGeom>
          <a:noFill/>
        </p:spPr>
        <p:txBody>
          <a:bodyPr wrap="square" rtlCol="0">
            <a:spAutoFit/>
          </a:bodyPr>
          <a:lstStyle/>
          <a:p>
            <a:r>
              <a:rPr lang="th-TH" sz="3200" dirty="0"/>
              <a:t>เพิ่มการเข้าถึงการศึกษา</a:t>
            </a:r>
            <a:r>
              <a:rPr lang="en-US" sz="3200" dirty="0"/>
              <a:t> </a:t>
            </a:r>
          </a:p>
        </p:txBody>
      </p:sp>
      <p:pic>
        <p:nvPicPr>
          <p:cNvPr id="11" name="Picture 2" descr="https://lh3.googleusercontent.com/ZHKUWgd9E_BFMHStli-To4kmArQmE3pEvAbn0ebMst2enWtCCkqHyzVPCuXAbc26lgByAJzZnR0HDXrNgNmXKJ57bpTKUFzc_Dhfh_ACTTqBWTe-QczvN4vPwzjrJ2kwcMjeJo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322" y="4198172"/>
            <a:ext cx="949078" cy="10232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2"/>
          <p:cNvSpPr txBox="1"/>
          <p:nvPr/>
        </p:nvSpPr>
        <p:spPr>
          <a:xfrm>
            <a:off x="2064896" y="4586354"/>
            <a:ext cx="11980488" cy="584775"/>
          </a:xfrm>
          <a:prstGeom prst="rect">
            <a:avLst/>
          </a:prstGeom>
          <a:noFill/>
        </p:spPr>
        <p:txBody>
          <a:bodyPr wrap="square" rtlCol="0">
            <a:spAutoFit/>
          </a:bodyPr>
          <a:lstStyle/>
          <a:p>
            <a:r>
              <a:rPr lang="th-TH" sz="3200" dirty="0"/>
              <a:t>สร้างความตระหนักในหัวข้ออุปกรณ์ตกแต่งใหม่</a:t>
            </a:r>
            <a:r>
              <a:rPr lang="en-US" sz="3200" dirty="0"/>
              <a:t> </a:t>
            </a:r>
          </a:p>
        </p:txBody>
      </p:sp>
      <p:pic>
        <p:nvPicPr>
          <p:cNvPr id="14" name="Picture 2" descr="https://lh3.googleusercontent.com/ZHKUWgd9E_BFMHStli-To4kmArQmE3pEvAbn0ebMst2enWtCCkqHyzVPCuXAbc26lgByAJzZnR0HDXrNgNmXKJ57bpTKUFzc_Dhfh_ACTTqBWTe-QczvN4vPwzjrJ2kwcMjeJo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935" y="6031665"/>
            <a:ext cx="949078" cy="1023226"/>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2100015" y="6341180"/>
            <a:ext cx="11980488" cy="584775"/>
          </a:xfrm>
          <a:prstGeom prst="rect">
            <a:avLst/>
          </a:prstGeom>
          <a:noFill/>
        </p:spPr>
        <p:txBody>
          <a:bodyPr wrap="square" rtlCol="0">
            <a:spAutoFit/>
          </a:bodyPr>
          <a:lstStyle/>
          <a:p>
            <a:r>
              <a:rPr lang="th-TH" sz="3200" dirty="0"/>
              <a:t>มาตรฐานการรายงานทางสังคม</a:t>
            </a:r>
            <a:r>
              <a:rPr lang="en-US" sz="3200" dirty="0"/>
              <a:t> </a:t>
            </a:r>
          </a:p>
        </p:txBody>
      </p:sp>
    </p:spTree>
    <p:extLst>
      <p:ext uri="{BB962C8B-B14F-4D97-AF65-F5344CB8AC3E}">
        <p14:creationId xmlns:p14="http://schemas.microsoft.com/office/powerpoint/2010/main" val="482485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36</a:t>
            </a:fld>
            <a:endParaRPr lang="en-US"/>
          </a:p>
        </p:txBody>
      </p:sp>
      <p:sp>
        <p:nvSpPr>
          <p:cNvPr id="12" name="TextBox 5"/>
          <p:cNvSpPr txBox="1"/>
          <p:nvPr/>
        </p:nvSpPr>
        <p:spPr>
          <a:xfrm>
            <a:off x="845484" y="471577"/>
            <a:ext cx="15811500" cy="1107996"/>
          </a:xfrm>
          <a:prstGeom prst="rect">
            <a:avLst/>
          </a:prstGeom>
        </p:spPr>
        <p:txBody>
          <a:bodyPr wrap="square" lIns="0" tIns="0" rIns="0" bIns="0" rtlCol="0" anchor="t">
            <a:spAutoFit/>
          </a:bodyPr>
          <a:lstStyle/>
          <a:p>
            <a:pPr fontAlgn="t"/>
            <a:r>
              <a:rPr lang="en-US" sz="7200" dirty="0" err="1">
                <a:solidFill>
                  <a:srgbClr val="342D29"/>
                </a:solidFill>
                <a:latin typeface="Assistant Bold" panose="020B0604020202020204" charset="-79"/>
                <a:cs typeface="Assistant Bold" panose="020B0604020202020204" charset="-79"/>
              </a:rPr>
              <a:t>Compuritas</a:t>
            </a:r>
            <a:r>
              <a:rPr lang="en-US" sz="7200" dirty="0">
                <a:solidFill>
                  <a:srgbClr val="342D29"/>
                </a:solidFill>
                <a:latin typeface="Assistant Bold" panose="020B0604020202020204" charset="-79"/>
                <a:cs typeface="Assistant Bold" panose="020B0604020202020204" charset="-79"/>
              </a:rPr>
              <a:t> – </a:t>
            </a:r>
            <a:r>
              <a:rPr lang="th-TH" sz="5000" dirty="0">
                <a:solidFill>
                  <a:srgbClr val="342D29"/>
                </a:solidFill>
                <a:latin typeface="Assistant Bold" panose="020B0604020202020204" charset="-79"/>
              </a:rPr>
              <a:t>ปัจจัยที่ทำให้ธุรกิจประสบความสำเร็จ </a:t>
            </a:r>
            <a:endParaRPr lang="de-AT" sz="5000"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a:blip r:embed="rId4"/>
          <a:stretch>
            <a:fillRect/>
          </a:stretch>
        </p:blipFill>
        <p:spPr>
          <a:xfrm>
            <a:off x="14525625" y="484337"/>
            <a:ext cx="3562350" cy="1285875"/>
          </a:xfrm>
          <a:prstGeom prst="rect">
            <a:avLst/>
          </a:prstGeom>
        </p:spPr>
      </p:pic>
      <p:pic>
        <p:nvPicPr>
          <p:cNvPr id="5122" name="Picture 2" descr="https://lh3.googleusercontent.com/x7pXTui6XRFgy-z3UYXtfiJWh_kvlzJWz9Bxmu8QKwcOO-6tTrR9RqHj4afvTQEbiTF-AjuLls-VeDR85eSuVE4jnxhU0P3keebM_LQBOeydTsGGD6UiUYNbWE5aepqgyatstU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209" y="2400300"/>
            <a:ext cx="590550" cy="609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h3.googleusercontent.com/x7pXTui6XRFgy-z3UYXtfiJWh_kvlzJWz9Bxmu8QKwcOO-6tTrR9RqHj4afvTQEbiTF-AjuLls-VeDR85eSuVE4jnxhU0P3keebM_LQBOeydTsGGD6UiUYNbWE5aepqgyatstU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696" y="4259488"/>
            <a:ext cx="590550" cy="7468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1558361" y="2398643"/>
            <a:ext cx="11980488" cy="1569660"/>
          </a:xfrm>
          <a:prstGeom prst="rect">
            <a:avLst/>
          </a:prstGeom>
          <a:noFill/>
        </p:spPr>
        <p:txBody>
          <a:bodyPr wrap="square" rtlCol="0">
            <a:spAutoFit/>
          </a:bodyPr>
          <a:lstStyle/>
          <a:p>
            <a:r>
              <a:rPr lang="en-US" sz="3200" dirty="0"/>
              <a:t>2013  - </a:t>
            </a:r>
            <a:r>
              <a:rPr lang="th-TH" sz="3200" dirty="0"/>
              <a:t>การปรับโครงสร้างรูปแบบทางกฎหมาย</a:t>
            </a:r>
            <a:endParaRPr lang="en-US" sz="3200" dirty="0"/>
          </a:p>
          <a:p>
            <a:r>
              <a:rPr lang="en-US" sz="3200" dirty="0"/>
              <a:t>	- </a:t>
            </a:r>
            <a:r>
              <a:rPr lang="th-TH" sz="3200" dirty="0"/>
              <a:t>เพิ่มจำนวนบริการ</a:t>
            </a:r>
            <a:endParaRPr lang="en-US" sz="3200" dirty="0"/>
          </a:p>
          <a:p>
            <a:r>
              <a:rPr lang="en-US" sz="3200" dirty="0"/>
              <a:t> </a:t>
            </a:r>
          </a:p>
        </p:txBody>
      </p:sp>
      <p:sp>
        <p:nvSpPr>
          <p:cNvPr id="13" name="Textfeld 12"/>
          <p:cNvSpPr txBox="1"/>
          <p:nvPr/>
        </p:nvSpPr>
        <p:spPr>
          <a:xfrm>
            <a:off x="1661640" y="4421588"/>
            <a:ext cx="11980488" cy="584775"/>
          </a:xfrm>
          <a:prstGeom prst="rect">
            <a:avLst/>
          </a:prstGeom>
          <a:noFill/>
        </p:spPr>
        <p:txBody>
          <a:bodyPr wrap="square" rtlCol="0">
            <a:spAutoFit/>
          </a:bodyPr>
          <a:lstStyle/>
          <a:p>
            <a:r>
              <a:rPr lang="en-US" sz="3200" dirty="0"/>
              <a:t>Key partners</a:t>
            </a:r>
          </a:p>
        </p:txBody>
      </p:sp>
      <p:pic>
        <p:nvPicPr>
          <p:cNvPr id="14" name="Picture 4" descr="https://lh3.googleusercontent.com/x7pXTui6XRFgy-z3UYXtfiJWh_kvlzJWz9Bxmu8QKwcOO-6tTrR9RqHj4afvTQEbiTF-AjuLls-VeDR85eSuVE4jnxhU0P3keebM_LQBOeydTsGGD6UiUYNbWE5aepqgyatstU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246" y="6021222"/>
            <a:ext cx="590550" cy="7468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1661640" y="5906414"/>
            <a:ext cx="11980488" cy="2062103"/>
          </a:xfrm>
          <a:prstGeom prst="rect">
            <a:avLst/>
          </a:prstGeom>
          <a:noFill/>
        </p:spPr>
        <p:txBody>
          <a:bodyPr wrap="square" rtlCol="0">
            <a:spAutoFit/>
          </a:bodyPr>
          <a:lstStyle/>
          <a:p>
            <a:r>
              <a:rPr lang="en-US" sz="3200" dirty="0"/>
              <a:t>Mistakes </a:t>
            </a:r>
            <a:r>
              <a:rPr lang="th-TH" sz="3200" dirty="0"/>
              <a:t>ข้อผิดพลาด</a:t>
            </a:r>
            <a:endParaRPr lang="en-US" sz="3200" dirty="0"/>
          </a:p>
          <a:p>
            <a:pPr marL="914400" indent="-457200">
              <a:buFont typeface="Wingdings" panose="05000000000000000000" pitchFamily="2" charset="2"/>
              <a:buChar char="Ø"/>
            </a:pPr>
            <a:r>
              <a:rPr lang="th-TH" sz="3200" dirty="0"/>
              <a:t>เน้นผลกระทบทางสังคมและระบบนิเวศมากเกินไปและไม่ใช่ธุรกิจที่ยั่งยืน</a:t>
            </a:r>
            <a:endParaRPr lang="en-US" sz="3200" dirty="0"/>
          </a:p>
          <a:p>
            <a:pPr marL="914400" indent="-457200">
              <a:buFont typeface="Wingdings" panose="05000000000000000000" pitchFamily="2" charset="2"/>
              <a:buChar char="Ø"/>
            </a:pPr>
            <a:r>
              <a:rPr lang="th-TH" sz="3200" dirty="0"/>
              <a:t>กระบวนการจ้างงาน</a:t>
            </a:r>
            <a:endParaRPr lang="en-US" sz="3200" dirty="0"/>
          </a:p>
          <a:p>
            <a:r>
              <a:rPr lang="en-US" sz="3200" dirty="0"/>
              <a:t> </a:t>
            </a:r>
          </a:p>
        </p:txBody>
      </p:sp>
    </p:spTree>
    <p:extLst>
      <p:ext uri="{BB962C8B-B14F-4D97-AF65-F5344CB8AC3E}">
        <p14:creationId xmlns:p14="http://schemas.microsoft.com/office/powerpoint/2010/main" val="2693227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37</a:t>
            </a:fld>
            <a:endParaRPr lang="en-US"/>
          </a:p>
        </p:txBody>
      </p:sp>
      <p:sp>
        <p:nvSpPr>
          <p:cNvPr id="12" name="TextBox 5"/>
          <p:cNvSpPr txBox="1"/>
          <p:nvPr/>
        </p:nvSpPr>
        <p:spPr>
          <a:xfrm>
            <a:off x="845484" y="471577"/>
            <a:ext cx="13601700" cy="1107996"/>
          </a:xfrm>
          <a:prstGeom prst="rect">
            <a:avLst/>
          </a:prstGeom>
        </p:spPr>
        <p:txBody>
          <a:bodyPr wrap="square" lIns="0" tIns="0" rIns="0" bIns="0" rtlCol="0" anchor="t">
            <a:spAutoFit/>
          </a:bodyPr>
          <a:lstStyle/>
          <a:p>
            <a:pPr fontAlgn="t"/>
            <a:r>
              <a:rPr lang="en-US" sz="7200" dirty="0" err="1">
                <a:solidFill>
                  <a:srgbClr val="342D29"/>
                </a:solidFill>
                <a:latin typeface="Assistant Bold" panose="020B0604020202020204" charset="-79"/>
                <a:cs typeface="Assistant Bold" panose="020B0604020202020204" charset="-79"/>
              </a:rPr>
              <a:t>Compuritas</a:t>
            </a:r>
            <a:r>
              <a:rPr lang="en-US" sz="7200" dirty="0">
                <a:solidFill>
                  <a:srgbClr val="342D29"/>
                </a:solidFill>
                <a:latin typeface="Assistant Bold" panose="020B0604020202020204" charset="-79"/>
                <a:cs typeface="Assistant Bold" panose="020B0604020202020204" charset="-79"/>
              </a:rPr>
              <a:t> – </a:t>
            </a:r>
            <a:r>
              <a:rPr lang="th-TH" sz="7200" dirty="0">
                <a:solidFill>
                  <a:srgbClr val="342D29"/>
                </a:solidFill>
                <a:latin typeface="Assistant Bold" panose="020B0604020202020204" charset="-79"/>
                <a:cs typeface="Assistant Bold" panose="020B0604020202020204" charset="-79"/>
              </a:rPr>
              <a:t>การจัดการภาวะวิกฤต</a:t>
            </a:r>
            <a:endParaRPr lang="de-AT" dirty="0"/>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a:blip r:embed="rId4"/>
          <a:stretch>
            <a:fillRect/>
          </a:stretch>
        </p:blipFill>
        <p:spPr>
          <a:xfrm>
            <a:off x="14525625" y="484337"/>
            <a:ext cx="3562350" cy="1285875"/>
          </a:xfrm>
          <a:prstGeom prst="rect">
            <a:avLst/>
          </a:prstGeom>
        </p:spPr>
      </p:pic>
      <p:pic>
        <p:nvPicPr>
          <p:cNvPr id="7170" name="Picture 2" descr="https://lh5.googleusercontent.com/9Qg8VYtI9SYADjn-BkbQrqIC7dzjaRlYLD1K1hIWiyFT4OZ33eB3qMBPzC0PLzwJXP-A-5mLz0qCAtDVKLUCe-5S_mlcvPxljYeMVsMRE8_wnd1_ADGI_3jAmp72Z_B0St1mGk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484" y="2523907"/>
            <a:ext cx="914400" cy="7968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lh5.googleusercontent.com/9Qg8VYtI9SYADjn-BkbQrqIC7dzjaRlYLD1K1hIWiyFT4OZ33eB3qMBPzC0PLzwJXP-A-5mLz0qCAtDVKLUCe-5S_mlcvPxljYeMVsMRE8_wnd1_ADGI_3jAmp72Z_B0St1mGk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5484" y="4391502"/>
            <a:ext cx="914400" cy="7968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2217402" y="2629937"/>
            <a:ext cx="11980488" cy="584775"/>
          </a:xfrm>
          <a:prstGeom prst="rect">
            <a:avLst/>
          </a:prstGeom>
          <a:noFill/>
        </p:spPr>
        <p:txBody>
          <a:bodyPr wrap="square" rtlCol="0">
            <a:spAutoFit/>
          </a:bodyPr>
          <a:lstStyle/>
          <a:p>
            <a:r>
              <a:rPr lang="en-US" sz="3200" dirty="0" err="1"/>
              <a:t>Covid</a:t>
            </a:r>
            <a:r>
              <a:rPr lang="en-US" sz="3200" dirty="0"/>
              <a:t> 19 – crisis: helped to strengthen their position in the market</a:t>
            </a:r>
          </a:p>
        </p:txBody>
      </p:sp>
      <p:sp>
        <p:nvSpPr>
          <p:cNvPr id="13" name="Textfeld 12"/>
          <p:cNvSpPr txBox="1"/>
          <p:nvPr/>
        </p:nvSpPr>
        <p:spPr>
          <a:xfrm>
            <a:off x="2074835" y="4448418"/>
            <a:ext cx="11980488" cy="584775"/>
          </a:xfrm>
          <a:prstGeom prst="rect">
            <a:avLst/>
          </a:prstGeom>
          <a:noFill/>
        </p:spPr>
        <p:txBody>
          <a:bodyPr wrap="square" rtlCol="0">
            <a:spAutoFit/>
          </a:bodyPr>
          <a:lstStyle/>
          <a:p>
            <a:r>
              <a:rPr lang="th-TH" sz="3200" dirty="0"/>
              <a:t>ร่วมมือกับ "</a:t>
            </a:r>
            <a:r>
              <a:rPr lang="en-US" sz="3200" dirty="0"/>
              <a:t>Teach for Austria" - </a:t>
            </a:r>
            <a:r>
              <a:rPr lang="th-TH" sz="3200" dirty="0"/>
              <a:t>จัดหาเด็กที่ไม่มีคอมพิวเตอร์ที่บ้าน</a:t>
            </a:r>
            <a:endParaRPr lang="en-US" sz="3200" dirty="0"/>
          </a:p>
        </p:txBody>
      </p:sp>
      <p:pic>
        <p:nvPicPr>
          <p:cNvPr id="14" name="Picture 2" descr="https://lh5.googleusercontent.com/9Qg8VYtI9SYADjn-BkbQrqIC7dzjaRlYLD1K1hIWiyFT4OZ33eB3qMBPzC0PLzwJXP-A-5mLz0qCAtDVKLUCe-5S_mlcvPxljYeMVsMRE8_wnd1_ADGI_3jAmp72Z_B0St1mGk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5304" y="6396588"/>
            <a:ext cx="914400" cy="7968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2194655" y="6453504"/>
            <a:ext cx="11980488" cy="584775"/>
          </a:xfrm>
          <a:prstGeom prst="rect">
            <a:avLst/>
          </a:prstGeom>
          <a:noFill/>
        </p:spPr>
        <p:txBody>
          <a:bodyPr wrap="square" rtlCol="0">
            <a:spAutoFit/>
          </a:bodyPr>
          <a:lstStyle/>
          <a:p>
            <a:r>
              <a:rPr lang="en-US" sz="3200" dirty="0" err="1"/>
              <a:t>Compuritas</a:t>
            </a:r>
            <a:r>
              <a:rPr lang="en-US" sz="3200" dirty="0"/>
              <a:t> </a:t>
            </a:r>
            <a:r>
              <a:rPr lang="th-TH" sz="3200" dirty="0"/>
              <a:t>สามารถทำธุรกิจออนไลน์ได้ในช่วง </a:t>
            </a:r>
            <a:r>
              <a:rPr lang="en-US" sz="3200" dirty="0"/>
              <a:t>Lock-Down</a:t>
            </a:r>
          </a:p>
        </p:txBody>
      </p:sp>
    </p:spTree>
    <p:extLst>
      <p:ext uri="{BB962C8B-B14F-4D97-AF65-F5344CB8AC3E}">
        <p14:creationId xmlns:p14="http://schemas.microsoft.com/office/powerpoint/2010/main" val="158708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B6F15528-21DE-4FAA-801E-634DDDAF4B2B}" type="slidenum">
              <a:rPr lang="en-US" smtClean="0"/>
              <a:pPr/>
              <a:t>38</a:t>
            </a:fld>
            <a:endParaRPr lang="en-US" dirty="0"/>
          </a:p>
        </p:txBody>
      </p:sp>
      <p:pic>
        <p:nvPicPr>
          <p:cNvPr id="3" name="Grafik 2"/>
          <p:cNvPicPr>
            <a:picLocks noChangeAspect="1"/>
          </p:cNvPicPr>
          <p:nvPr/>
        </p:nvPicPr>
        <p:blipFill>
          <a:blip r:embed="rId3"/>
          <a:stretch>
            <a:fillRect/>
          </a:stretch>
        </p:blipFill>
        <p:spPr>
          <a:xfrm>
            <a:off x="1632977" y="1790700"/>
            <a:ext cx="14638563" cy="6305843"/>
          </a:xfrm>
          <a:prstGeom prst="rect">
            <a:avLst/>
          </a:prstGeom>
        </p:spPr>
      </p:pic>
    </p:spTree>
    <p:extLst>
      <p:ext uri="{BB962C8B-B14F-4D97-AF65-F5344CB8AC3E}">
        <p14:creationId xmlns:p14="http://schemas.microsoft.com/office/powerpoint/2010/main" val="2009763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39</a:t>
            </a:fld>
            <a:endParaRPr lang="en-US"/>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p:cNvPicPr>
            <a:picLocks noChangeAspect="1"/>
          </p:cNvPicPr>
          <p:nvPr/>
        </p:nvPicPr>
        <p:blipFill>
          <a:blip r:embed="rId4"/>
          <a:stretch>
            <a:fillRect/>
          </a:stretch>
        </p:blipFill>
        <p:spPr>
          <a:xfrm>
            <a:off x="14525625" y="484337"/>
            <a:ext cx="3562350" cy="1285875"/>
          </a:xfrm>
          <a:prstGeom prst="rect">
            <a:avLst/>
          </a:prstGeom>
        </p:spPr>
      </p:pic>
      <p:graphicFrame>
        <p:nvGraphicFramePr>
          <p:cNvPr id="5" name="Tabelle 4"/>
          <p:cNvGraphicFramePr>
            <a:graphicFrameLocks noGrp="1"/>
          </p:cNvGraphicFramePr>
          <p:nvPr>
            <p:extLst>
              <p:ext uri="{D42A27DB-BD31-4B8C-83A1-F6EECF244321}">
                <p14:modId xmlns:p14="http://schemas.microsoft.com/office/powerpoint/2010/main" val="879776820"/>
              </p:ext>
            </p:extLst>
          </p:nvPr>
        </p:nvGraphicFramePr>
        <p:xfrm>
          <a:off x="685800" y="1933765"/>
          <a:ext cx="13106399" cy="6934494"/>
        </p:xfrm>
        <a:graphic>
          <a:graphicData uri="http://schemas.openxmlformats.org/drawingml/2006/table">
            <a:tbl>
              <a:tblPr bandRow="1"/>
              <a:tblGrid>
                <a:gridCol w="2280712">
                  <a:extLst>
                    <a:ext uri="{9D8B030D-6E8A-4147-A177-3AD203B41FA5}">
                      <a16:colId xmlns:a16="http://schemas.microsoft.com/office/drawing/2014/main" val="1643335485"/>
                    </a:ext>
                  </a:extLst>
                </a:gridCol>
                <a:gridCol w="1803167">
                  <a:extLst>
                    <a:ext uri="{9D8B030D-6E8A-4147-A177-3AD203B41FA5}">
                      <a16:colId xmlns:a16="http://schemas.microsoft.com/office/drawing/2014/main" val="1969387111"/>
                    </a:ext>
                  </a:extLst>
                </a:gridCol>
                <a:gridCol w="1804504">
                  <a:extLst>
                    <a:ext uri="{9D8B030D-6E8A-4147-A177-3AD203B41FA5}">
                      <a16:colId xmlns:a16="http://schemas.microsoft.com/office/drawing/2014/main" val="523055623"/>
                    </a:ext>
                  </a:extLst>
                </a:gridCol>
                <a:gridCol w="1804504">
                  <a:extLst>
                    <a:ext uri="{9D8B030D-6E8A-4147-A177-3AD203B41FA5}">
                      <a16:colId xmlns:a16="http://schemas.microsoft.com/office/drawing/2014/main" val="2431156973"/>
                    </a:ext>
                  </a:extLst>
                </a:gridCol>
                <a:gridCol w="1804504">
                  <a:extLst>
                    <a:ext uri="{9D8B030D-6E8A-4147-A177-3AD203B41FA5}">
                      <a16:colId xmlns:a16="http://schemas.microsoft.com/office/drawing/2014/main" val="3616299900"/>
                    </a:ext>
                  </a:extLst>
                </a:gridCol>
                <a:gridCol w="1804504">
                  <a:extLst>
                    <a:ext uri="{9D8B030D-6E8A-4147-A177-3AD203B41FA5}">
                      <a16:colId xmlns:a16="http://schemas.microsoft.com/office/drawing/2014/main" val="2905837972"/>
                    </a:ext>
                  </a:extLst>
                </a:gridCol>
                <a:gridCol w="1804504">
                  <a:extLst>
                    <a:ext uri="{9D8B030D-6E8A-4147-A177-3AD203B41FA5}">
                      <a16:colId xmlns:a16="http://schemas.microsoft.com/office/drawing/2014/main" val="1739556125"/>
                    </a:ext>
                  </a:extLst>
                </a:gridCol>
              </a:tblGrid>
              <a:tr h="839699">
                <a:tc>
                  <a:txBody>
                    <a:bodyPr/>
                    <a:lstStyle/>
                    <a:p>
                      <a:pPr marL="0" marR="0">
                        <a:lnSpc>
                          <a:spcPct val="107000"/>
                        </a:lnSpc>
                        <a:spcBef>
                          <a:spcPts val="0"/>
                        </a:spcBef>
                        <a:spcAft>
                          <a:spcPts val="0"/>
                        </a:spcAft>
                      </a:pPr>
                      <a:r>
                        <a:rPr lang="en-US" sz="2800" b="1" dirty="0">
                          <a:effectLst/>
                          <a:latin typeface="Calibri" panose="020F0502020204030204" pitchFamily="34" charset="0"/>
                          <a:ea typeface="Calibri" panose="020F0502020204030204" pitchFamily="34" charset="0"/>
                        </a:rPr>
                        <a:t>BENEFICIARY</a:t>
                      </a:r>
                      <a:endParaRPr lang="de-AT" sz="2800" b="1"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2800" b="1" dirty="0">
                          <a:effectLst/>
                          <a:latin typeface="Calibri" panose="020F0502020204030204" pitchFamily="34" charset="0"/>
                          <a:ea typeface="Calibri" panose="020F0502020204030204" pitchFamily="34" charset="0"/>
                        </a:rPr>
                        <a:t> </a:t>
                      </a:r>
                      <a:endParaRPr lang="de-AT" sz="2800" b="1"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a:txBody>
                    <a:bodyPr/>
                    <a:lstStyle/>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rPr>
                        <a:t>Social Challenge</a:t>
                      </a:r>
                      <a:endParaRPr lang="de-AT" sz="2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a:txBody>
                    <a:bodyPr/>
                    <a:lstStyle/>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rPr>
                        <a:t>Beneficiaries</a:t>
                      </a:r>
                      <a:endParaRPr lang="de-AT" sz="2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a:txBody>
                    <a:bodyPr/>
                    <a:lstStyle/>
                    <a:p>
                      <a:pPr marL="0" marR="0" algn="ctr">
                        <a:lnSpc>
                          <a:spcPct val="107000"/>
                        </a:lnSpc>
                        <a:spcBef>
                          <a:spcPts val="0"/>
                        </a:spcBef>
                        <a:spcAft>
                          <a:spcPts val="0"/>
                        </a:spcAft>
                      </a:pPr>
                      <a:r>
                        <a:rPr lang="en-US" sz="2400" b="1" dirty="0" err="1">
                          <a:effectLst/>
                          <a:latin typeface="Calibri" panose="020F0502020204030204" pitchFamily="34" charset="0"/>
                          <a:ea typeface="Calibri" panose="020F0502020204030204" pitchFamily="34" charset="0"/>
                        </a:rPr>
                        <a:t>BeneficiariesPotential</a:t>
                      </a:r>
                      <a:r>
                        <a:rPr lang="en-US" sz="2400" b="1" dirty="0">
                          <a:effectLst/>
                          <a:latin typeface="Calibri" panose="020F0502020204030204" pitchFamily="34" charset="0"/>
                          <a:ea typeface="Calibri" panose="020F0502020204030204" pitchFamily="34" charset="0"/>
                        </a:rPr>
                        <a:t> Input</a:t>
                      </a:r>
                      <a:endParaRPr lang="de-AT" sz="2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a:txBody>
                    <a:bodyPr/>
                    <a:lstStyle/>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rPr>
                        <a:t>Core Activities</a:t>
                      </a:r>
                      <a:endParaRPr lang="de-AT" sz="2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a:txBody>
                    <a:bodyPr/>
                    <a:lstStyle/>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rPr>
                        <a:t>Resources</a:t>
                      </a:r>
                      <a:endParaRPr lang="de-AT" sz="2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rowSpan="2">
                  <a:txBody>
                    <a:bodyPr/>
                    <a:lstStyle/>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rPr>
                        <a:t>Partners</a:t>
                      </a:r>
                      <a:endParaRPr lang="de-AT" sz="24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104823711"/>
                  </a:ext>
                </a:extLst>
              </a:tr>
              <a:tr h="430422">
                <a:tc>
                  <a:txBody>
                    <a:bodyPr/>
                    <a:lstStyle/>
                    <a:p>
                      <a:pPr marL="0" marR="0">
                        <a:lnSpc>
                          <a:spcPct val="107000"/>
                        </a:lnSpc>
                        <a:spcBef>
                          <a:spcPts val="0"/>
                        </a:spcBef>
                        <a:spcAft>
                          <a:spcPts val="0"/>
                        </a:spcAft>
                      </a:pPr>
                      <a:r>
                        <a:rPr lang="en-US" sz="2800" b="1" dirty="0">
                          <a:effectLst/>
                          <a:latin typeface="Calibri" panose="020F0502020204030204" pitchFamily="34" charset="0"/>
                          <a:ea typeface="Calibri" panose="020F0502020204030204" pitchFamily="34" charset="0"/>
                        </a:rPr>
                        <a:t>CUSTOMER</a:t>
                      </a:r>
                      <a:endParaRPr lang="de-AT" sz="2800" b="1"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39157231"/>
                  </a:ext>
                </a:extLst>
              </a:tr>
              <a:tr h="613426">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rPr>
                        <a:t>Customer Segments</a:t>
                      </a:r>
                      <a:endParaRPr lang="de-AT"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2000" dirty="0" err="1">
                          <a:effectLst/>
                          <a:latin typeface="Calibri" panose="020F0502020204030204" pitchFamily="34" charset="0"/>
                          <a:ea typeface="Calibri" panose="020F0502020204030204" pitchFamily="34" charset="0"/>
                        </a:rPr>
                        <a:t>Payap</a:t>
                      </a:r>
                      <a:r>
                        <a:rPr lang="en-US" sz="2000" dirty="0">
                          <a:effectLst/>
                          <a:latin typeface="Calibri" panose="020F0502020204030204" pitchFamily="34" charset="0"/>
                          <a:ea typeface="Calibri" panose="020F0502020204030204" pitchFamily="34" charset="0"/>
                        </a:rPr>
                        <a:t> University</a:t>
                      </a:r>
                      <a:endParaRPr lang="de-AT"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5286784"/>
                  </a:ext>
                </a:extLst>
              </a:tr>
              <a:tr h="906524">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rPr>
                        <a:t>Product/Service and it’s Value Proposition</a:t>
                      </a:r>
                      <a:endParaRPr lang="de-AT"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Burapha University</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9039343"/>
                  </a:ext>
                </a:extLst>
              </a:tr>
              <a:tr h="920139">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rPr>
                        <a:t>Distribution</a:t>
                      </a:r>
                      <a:endParaRPr lang="de-AT"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Prince of Songkla University</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907223"/>
                  </a:ext>
                </a:extLst>
              </a:tr>
              <a:tr h="900699">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rPr>
                        <a:t>Competitors</a:t>
                      </a:r>
                      <a:endParaRPr lang="de-AT"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Mahasarakham University</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831415"/>
                  </a:ext>
                </a:extLst>
              </a:tr>
              <a:tr h="613426">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rPr>
                        <a:t>Cost Structure</a:t>
                      </a:r>
                      <a:endParaRPr lang="de-AT"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defTabSz="914400" rtl="0" eaLnBrk="1" latinLnBrk="0" hangingPunct="1">
                        <a:lnSpc>
                          <a:spcPct val="107000"/>
                        </a:lnSpc>
                        <a:spcBef>
                          <a:spcPts val="0"/>
                        </a:spcBef>
                        <a:spcAft>
                          <a:spcPts val="0"/>
                        </a:spcAft>
                      </a:pPr>
                      <a:r>
                        <a:rPr lang="en-US" sz="2000" kern="1200" dirty="0">
                          <a:solidFill>
                            <a:schemeClr val="tx1"/>
                          </a:solidFill>
                          <a:effectLst/>
                          <a:latin typeface="Calibri" panose="020F0502020204030204" pitchFamily="34" charset="0"/>
                          <a:ea typeface="Calibri" panose="020F0502020204030204" pitchFamily="34" charset="0"/>
                          <a:cs typeface="+mn-cs"/>
                        </a:rPr>
                        <a:t>Mandalay University</a:t>
                      </a:r>
                      <a:endParaRPr lang="de-AT" sz="2000" kern="1200" dirty="0">
                        <a:solidFill>
                          <a:schemeClr val="tx1"/>
                        </a:solidFill>
                        <a:effectLst/>
                        <a:latin typeface="Calibri" panose="020F0502020204030204" pitchFamily="34" charset="0"/>
                        <a:ea typeface="Calibri" panose="020F0502020204030204" pitchFamily="34" charset="0"/>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BAC"/>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7751709"/>
                  </a:ext>
                </a:extLst>
              </a:tr>
              <a:tr h="1501164">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rPr>
                        <a:t>Revenue Streams</a:t>
                      </a:r>
                      <a:endParaRPr lang="de-AT"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Calibri" panose="020F0502020204030204" pitchFamily="34" charset="0"/>
                          <a:ea typeface="Calibri" panose="020F0502020204030204" pitchFamily="34" charset="0"/>
                        </a:rPr>
                        <a:t> </a:t>
                      </a:r>
                      <a:endParaRPr lang="de-AT" sz="200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rPr>
                        <a:t> </a:t>
                      </a:r>
                      <a:endParaRPr lang="de-AT"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rPr>
                        <a:t>National Management Degree College</a:t>
                      </a:r>
                      <a:endParaRPr lang="de-AT" sz="20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BAC"/>
                    </a:solidFill>
                  </a:tcPr>
                </a:tc>
                <a:extLst>
                  <a:ext uri="{0D108BD9-81ED-4DB2-BD59-A6C34878D82A}">
                    <a16:rowId xmlns:a16="http://schemas.microsoft.com/office/drawing/2014/main" val="2671922633"/>
                  </a:ext>
                </a:extLst>
              </a:tr>
            </a:tbl>
          </a:graphicData>
        </a:graphic>
      </p:graphicFrame>
      <p:sp>
        <p:nvSpPr>
          <p:cNvPr id="16" name="TextBox 5"/>
          <p:cNvSpPr txBox="1"/>
          <p:nvPr/>
        </p:nvSpPr>
        <p:spPr>
          <a:xfrm>
            <a:off x="845484" y="471577"/>
            <a:ext cx="13601700"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Let’s </a:t>
            </a:r>
            <a:r>
              <a:rPr lang="en-US" sz="7200" dirty="0" err="1">
                <a:solidFill>
                  <a:srgbClr val="342D29"/>
                </a:solidFill>
                <a:latin typeface="Assistant Bold" panose="020B0604020202020204" charset="-79"/>
                <a:cs typeface="Assistant Bold" panose="020B0604020202020204" charset="-79"/>
              </a:rPr>
              <a:t>trello</a:t>
            </a:r>
            <a:r>
              <a:rPr lang="en-US" sz="7200" dirty="0">
                <a:solidFill>
                  <a:srgbClr val="342D29"/>
                </a:solidFill>
                <a:latin typeface="Assistant Bold" panose="020B0604020202020204" charset="-79"/>
                <a:cs typeface="Assistant Bold" panose="020B0604020202020204" charset="-79"/>
              </a:rPr>
              <a:t> </a:t>
            </a:r>
            <a:r>
              <a:rPr lang="en-US" sz="7200" dirty="0">
                <a:solidFill>
                  <a:srgbClr val="342D29"/>
                </a:solidFill>
                <a:latin typeface="Assistant Bold" panose="020B0604020202020204" charset="-79"/>
                <a:cs typeface="Assistant Bold" panose="020B0604020202020204" charset="-79"/>
                <a:sym typeface="Wingdings" panose="05000000000000000000" pitchFamily="2" charset="2"/>
              </a:rPr>
              <a:t></a:t>
            </a:r>
            <a:endParaRPr lang="de-AT" dirty="0"/>
          </a:p>
        </p:txBody>
      </p:sp>
      <p:pic>
        <p:nvPicPr>
          <p:cNvPr id="9" name="Grafik 8"/>
          <p:cNvPicPr>
            <a:picLocks noChangeAspect="1"/>
          </p:cNvPicPr>
          <p:nvPr/>
        </p:nvPicPr>
        <p:blipFill>
          <a:blip r:embed="rId5"/>
          <a:stretch>
            <a:fillRect/>
          </a:stretch>
        </p:blipFill>
        <p:spPr>
          <a:xfrm>
            <a:off x="14657706" y="2324100"/>
            <a:ext cx="3666737" cy="3666737"/>
          </a:xfrm>
          <a:prstGeom prst="rect">
            <a:avLst/>
          </a:prstGeom>
        </p:spPr>
      </p:pic>
    </p:spTree>
    <p:extLst>
      <p:ext uri="{BB962C8B-B14F-4D97-AF65-F5344CB8AC3E}">
        <p14:creationId xmlns:p14="http://schemas.microsoft.com/office/powerpoint/2010/main" val="2675098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sp>
        <p:nvSpPr>
          <p:cNvPr id="5" name="TextBox 5"/>
          <p:cNvSpPr txBox="1"/>
          <p:nvPr/>
        </p:nvSpPr>
        <p:spPr>
          <a:xfrm>
            <a:off x="1028700" y="990600"/>
            <a:ext cx="11696700" cy="592470"/>
          </a:xfrm>
          <a:prstGeom prst="rect">
            <a:avLst/>
          </a:prstGeom>
        </p:spPr>
        <p:txBody>
          <a:bodyPr wrap="square" lIns="0" tIns="0" rIns="0" bIns="0" rtlCol="0" anchor="t">
            <a:spAutoFit/>
          </a:bodyPr>
          <a:lstStyle/>
          <a:p>
            <a:pPr algn="ctr">
              <a:lnSpc>
                <a:spcPts val="4420"/>
              </a:lnSpc>
            </a:pPr>
            <a:r>
              <a:rPr lang="th-TH" sz="4400" b="1" spc="204" dirty="0">
                <a:solidFill>
                  <a:srgbClr val="342D29"/>
                </a:solidFill>
                <a:latin typeface="+mj-lt"/>
              </a:rPr>
              <a:t>กลุ่มเป้าหมายหลักของโครงการ </a:t>
            </a:r>
            <a:r>
              <a:rPr lang="en-US" sz="4400" b="1" spc="204" dirty="0" err="1">
                <a:solidFill>
                  <a:srgbClr val="342D29"/>
                </a:solidFill>
                <a:latin typeface="+mj-lt"/>
              </a:rPr>
              <a:t>STEPuP</a:t>
            </a:r>
            <a:r>
              <a:rPr lang="en-US" sz="4400" b="1" spc="204" dirty="0">
                <a:solidFill>
                  <a:srgbClr val="342D29"/>
                </a:solidFill>
                <a:latin typeface="+mj-lt"/>
              </a:rPr>
              <a:t> </a:t>
            </a:r>
          </a:p>
        </p:txBody>
      </p:sp>
      <p:sp>
        <p:nvSpPr>
          <p:cNvPr id="6" name="TextBox 6"/>
          <p:cNvSpPr txBox="1"/>
          <p:nvPr/>
        </p:nvSpPr>
        <p:spPr>
          <a:xfrm>
            <a:off x="1219200" y="2428865"/>
            <a:ext cx="12578921" cy="5170646"/>
          </a:xfrm>
          <a:prstGeom prst="rect">
            <a:avLst/>
          </a:prstGeom>
        </p:spPr>
        <p:txBody>
          <a:bodyPr wrap="square" lIns="0" tIns="0" rIns="0" bIns="0" rtlCol="0" anchor="t">
            <a:spAutoFit/>
          </a:bodyPr>
          <a:lstStyle/>
          <a:p>
            <a:pPr marL="514350" lvl="0" indent="-514350">
              <a:buClr>
                <a:srgbClr val="0D8EA2"/>
              </a:buClr>
              <a:buFont typeface="Arial" panose="020B0604020202020204" pitchFamily="34" charset="0"/>
              <a:buChar char="•"/>
            </a:pPr>
            <a:r>
              <a:rPr lang="th-TH" sz="4400" dirty="0">
                <a:latin typeface="+mj-lt"/>
              </a:rPr>
              <a:t>ผู้นำและผู้บริหารในระดับอุดมศึกษา องค์กรทางด้านการพัฒนา / บริหารธุรกิจ</a:t>
            </a:r>
          </a:p>
          <a:p>
            <a:pPr lvl="0">
              <a:buClr>
                <a:srgbClr val="0D8EA2"/>
              </a:buClr>
            </a:pPr>
            <a:r>
              <a:rPr lang="th-TH" sz="4400" dirty="0">
                <a:latin typeface="+mj-lt"/>
              </a:rPr>
              <a:t> การประกอบการและการประกอบการทางสังคม </a:t>
            </a:r>
            <a:endParaRPr lang="de-AT" sz="4400" dirty="0">
              <a:latin typeface="+mj-lt"/>
            </a:endParaRPr>
          </a:p>
          <a:p>
            <a:pPr marL="514350" lvl="0" indent="-514350">
              <a:buClr>
                <a:srgbClr val="0D8EA2"/>
              </a:buClr>
              <a:buFont typeface="Arial" panose="020B0604020202020204" pitchFamily="34" charset="0"/>
              <a:buChar char="•"/>
            </a:pPr>
            <a:r>
              <a:rPr lang="th-TH" sz="4400" dirty="0">
                <a:latin typeface="+mj-lt"/>
              </a:rPr>
              <a:t>นักวิชาการ ด้านบริหารธุรกิจ การพัฒนา กาประกอบการและการประกอบการ</a:t>
            </a:r>
          </a:p>
          <a:p>
            <a:pPr lvl="0">
              <a:buClr>
                <a:srgbClr val="0D8EA2"/>
              </a:buClr>
            </a:pPr>
            <a:r>
              <a:rPr lang="th-TH" sz="4400" dirty="0">
                <a:latin typeface="+mj-lt"/>
              </a:rPr>
              <a:t> ทางสังคม </a:t>
            </a:r>
            <a:endParaRPr lang="de-AT" sz="4400" dirty="0">
              <a:latin typeface="+mj-lt"/>
            </a:endParaRPr>
          </a:p>
          <a:p>
            <a:pPr marL="514350" lvl="0" indent="-514350">
              <a:buClr>
                <a:srgbClr val="0D8EA2"/>
              </a:buClr>
              <a:buFont typeface="Arial" panose="020B0604020202020204" pitchFamily="34" charset="0"/>
              <a:buChar char="•"/>
            </a:pPr>
            <a:r>
              <a:rPr lang="th-TH" sz="4400" dirty="0">
                <a:latin typeface="+mj-lt"/>
              </a:rPr>
              <a:t>นักศึกษาและสมาคม / ชมรมนักศึกษา ที่ศึกษาทางด้านบริหารธุรกิจ </a:t>
            </a:r>
            <a:endParaRPr lang="de-AT" sz="4400" dirty="0">
              <a:latin typeface="+mj-lt"/>
            </a:endParaRPr>
          </a:p>
          <a:p>
            <a:pPr marL="514350" lvl="0" indent="-514350">
              <a:buClr>
                <a:srgbClr val="0D8EA2"/>
              </a:buClr>
              <a:buFont typeface="Arial" panose="020B0604020202020204" pitchFamily="34" charset="0"/>
              <a:buChar char="•"/>
            </a:pPr>
            <a:r>
              <a:rPr lang="th-TH" sz="4400" dirty="0">
                <a:latin typeface="+mj-lt"/>
              </a:rPr>
              <a:t>ธุรกิจ / กิจการที่ทำงานด้านประกอบการทางสังคม</a:t>
            </a:r>
            <a:endParaRPr lang="de-AT" sz="4400" dirty="0">
              <a:latin typeface="+mj-lt"/>
            </a:endParaRPr>
          </a:p>
          <a:p>
            <a:pPr marL="514350" lvl="0" indent="-514350">
              <a:buClr>
                <a:srgbClr val="0D8EA2"/>
              </a:buClr>
              <a:buFont typeface="Arial" panose="020B0604020202020204" pitchFamily="34" charset="0"/>
              <a:buChar char="•"/>
            </a:pPr>
            <a:r>
              <a:rPr lang="th-TH" sz="4400" dirty="0">
                <a:latin typeface="+mj-lt"/>
              </a:rPr>
              <a:t>หน่วยงานพัฒนาธุรกิจและพันธมิตรทางการเมือง </a:t>
            </a:r>
            <a:endParaRPr lang="de-AT" sz="4400" dirty="0">
              <a:latin typeface="+mj-lt"/>
            </a:endParaRPr>
          </a:p>
          <a:p>
            <a:pPr lvl="0"/>
            <a:endParaRPr lang="de-AT" sz="2800" dirty="0">
              <a:solidFill>
                <a:srgbClr val="342D29"/>
              </a:solidFill>
              <a:latin typeface="Assistant Regular"/>
            </a:endParaRPr>
          </a:p>
        </p:txBody>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8" name="TextBox 8"/>
          <p:cNvSpPr txBox="1"/>
          <p:nvPr/>
        </p:nvSpPr>
        <p:spPr>
          <a:xfrm>
            <a:off x="16561422" y="8922385"/>
            <a:ext cx="697878" cy="361950"/>
          </a:xfrm>
          <a:prstGeom prst="rect">
            <a:avLst/>
          </a:prstGeom>
        </p:spPr>
        <p:txBody>
          <a:bodyPr lIns="0" tIns="0" rIns="0" bIns="0" rtlCol="0" anchor="t">
            <a:spAutoFit/>
          </a:bodyPr>
          <a:lstStyle/>
          <a:p>
            <a:pPr algn="r">
              <a:lnSpc>
                <a:spcPts val="2879"/>
              </a:lnSpc>
            </a:pPr>
            <a:r>
              <a:rPr lang="en-US" sz="2400" dirty="0">
                <a:solidFill>
                  <a:schemeClr val="bg1"/>
                </a:solidFill>
                <a:latin typeface="Assistant Bold Bold"/>
              </a:rPr>
              <a:t>09</a:t>
            </a:r>
          </a:p>
        </p:txBody>
      </p:sp>
      <p:sp>
        <p:nvSpPr>
          <p:cNvPr id="9" name="TextBox 3"/>
          <p:cNvSpPr txBox="1"/>
          <p:nvPr/>
        </p:nvSpPr>
        <p:spPr>
          <a:xfrm>
            <a:off x="14547448" y="3307041"/>
            <a:ext cx="3969152" cy="1231106"/>
          </a:xfrm>
          <a:prstGeom prst="rect">
            <a:avLst/>
          </a:prstGeom>
        </p:spPr>
        <p:txBody>
          <a:bodyPr wrap="square" lIns="0" tIns="0" rIns="0" bIns="0" rtlCol="0" anchor="t">
            <a:spAutoFit/>
          </a:bodyPr>
          <a:lstStyle/>
          <a:p>
            <a:pPr algn="ctr">
              <a:lnSpc>
                <a:spcPts val="4759"/>
              </a:lnSpc>
            </a:pPr>
            <a:r>
              <a:rPr lang="en-US" sz="3400" spc="306" dirty="0">
                <a:solidFill>
                  <a:schemeClr val="bg1"/>
                </a:solidFill>
                <a:latin typeface="Assistant Regular Bold"/>
              </a:rPr>
              <a:t>Who do we address? </a:t>
            </a:r>
          </a:p>
        </p:txBody>
      </p:sp>
      <p:sp>
        <p:nvSpPr>
          <p:cNvPr id="3" name="Foliennummernplatzhalter 2"/>
          <p:cNvSpPr>
            <a:spLocks noGrp="1"/>
          </p:cNvSpPr>
          <p:nvPr>
            <p:ph type="sldNum" sz="quarter" idx="12"/>
          </p:nvPr>
        </p:nvSpPr>
        <p:spPr/>
        <p:txBody>
          <a:bodyPr/>
          <a:lstStyle/>
          <a:p>
            <a:fld id="{B6F15528-21DE-4FAA-801E-634DDDAF4B2B}" type="slidenum">
              <a:rPr lang="en-US" smtClean="0"/>
              <a:pPr/>
              <a:t>4</a:t>
            </a:fld>
            <a:endParaRPr lang="en-US"/>
          </a:p>
        </p:txBody>
      </p:sp>
    </p:spTree>
    <p:extLst>
      <p:ext uri="{BB962C8B-B14F-4D97-AF65-F5344CB8AC3E}">
        <p14:creationId xmlns:p14="http://schemas.microsoft.com/office/powerpoint/2010/main" val="2726131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40</a:t>
            </a:fld>
            <a:endParaRPr lang="en-US"/>
          </a:p>
        </p:txBody>
      </p:sp>
      <p:sp>
        <p:nvSpPr>
          <p:cNvPr id="12" name="TextBox 5"/>
          <p:cNvSpPr txBox="1"/>
          <p:nvPr/>
        </p:nvSpPr>
        <p:spPr>
          <a:xfrm>
            <a:off x="7162800" y="3235543"/>
            <a:ext cx="7588112" cy="1107996"/>
          </a:xfrm>
          <a:prstGeom prst="rect">
            <a:avLst/>
          </a:prstGeom>
        </p:spPr>
        <p:txBody>
          <a:bodyPr wrap="square" lIns="0" tIns="0" rIns="0" bIns="0" rtlCol="0" anchor="t">
            <a:spAutoFit/>
          </a:bodyPr>
          <a:lstStyle/>
          <a:p>
            <a:pPr fontAlgn="t"/>
            <a:r>
              <a:rPr lang="en-US" sz="7200" dirty="0" err="1">
                <a:solidFill>
                  <a:srgbClr val="342D29"/>
                </a:solidFill>
                <a:latin typeface="Assistant Bold" panose="020B0604020202020204" charset="-79"/>
                <a:cs typeface="Assistant Bold" panose="020B0604020202020204" charset="-79"/>
              </a:rPr>
              <a:t>trello</a:t>
            </a:r>
            <a:endParaRPr lang="de-AT" dirty="0"/>
          </a:p>
        </p:txBody>
      </p:sp>
      <p:pic>
        <p:nvPicPr>
          <p:cNvPr id="8" name="Grafik 7"/>
          <p:cNvPicPr>
            <a:picLocks noChangeAspect="1"/>
          </p:cNvPicPr>
          <p:nvPr/>
        </p:nvPicPr>
        <p:blipFill>
          <a:blip r:embed="rId4"/>
          <a:stretch>
            <a:fillRect/>
          </a:stretch>
        </p:blipFill>
        <p:spPr>
          <a:xfrm>
            <a:off x="1371600" y="3086100"/>
            <a:ext cx="4524023" cy="1633003"/>
          </a:xfrm>
          <a:prstGeom prst="rect">
            <a:avLst/>
          </a:prstGeom>
        </p:spPr>
      </p:pic>
    </p:spTree>
    <p:extLst>
      <p:ext uri="{BB962C8B-B14F-4D97-AF65-F5344CB8AC3E}">
        <p14:creationId xmlns:p14="http://schemas.microsoft.com/office/powerpoint/2010/main" val="2501503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447184" y="-542647"/>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41</a:t>
            </a:fld>
            <a:endParaRPr lang="en-US"/>
          </a:p>
        </p:txBody>
      </p:sp>
      <p:sp>
        <p:nvSpPr>
          <p:cNvPr id="12" name="TextBox 5"/>
          <p:cNvSpPr txBox="1"/>
          <p:nvPr/>
        </p:nvSpPr>
        <p:spPr>
          <a:xfrm>
            <a:off x="1066800" y="2282904"/>
            <a:ext cx="13912712"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rPr>
              <a:t>What the heck did we do today?</a:t>
            </a:r>
            <a:endParaRPr lang="de-AT" dirty="0"/>
          </a:p>
        </p:txBody>
      </p:sp>
      <p:sp>
        <p:nvSpPr>
          <p:cNvPr id="9" name="TextBox 5"/>
          <p:cNvSpPr txBox="1"/>
          <p:nvPr/>
        </p:nvSpPr>
        <p:spPr>
          <a:xfrm>
            <a:off x="827140" y="4648318"/>
            <a:ext cx="13912712" cy="1107996"/>
          </a:xfrm>
          <a:prstGeom prst="rect">
            <a:avLst/>
          </a:prstGeom>
        </p:spPr>
        <p:txBody>
          <a:bodyPr wrap="square" lIns="0" tIns="0" rIns="0" bIns="0" rtlCol="0" anchor="t">
            <a:spAutoFit/>
          </a:bodyPr>
          <a:lstStyle/>
          <a:p>
            <a:pPr fontAlgn="t"/>
            <a:r>
              <a:rPr lang="en-US" sz="7200" dirty="0">
                <a:solidFill>
                  <a:srgbClr val="342D29"/>
                </a:solidFill>
                <a:latin typeface="Assistant Bold" panose="020B0604020202020204" charset="-79"/>
                <a:cs typeface="Assistant Bold" panose="020B0604020202020204" charset="-79"/>
                <a:hlinkClick r:id="rId4"/>
              </a:rPr>
              <a:t>What are your key take </a:t>
            </a:r>
            <a:r>
              <a:rPr lang="en-US" sz="7200" dirty="0" err="1">
                <a:solidFill>
                  <a:srgbClr val="342D29"/>
                </a:solidFill>
                <a:latin typeface="Assistant Bold" panose="020B0604020202020204" charset="-79"/>
                <a:cs typeface="Assistant Bold" panose="020B0604020202020204" charset="-79"/>
                <a:hlinkClick r:id="rId4"/>
              </a:rPr>
              <a:t>aways</a:t>
            </a:r>
            <a:r>
              <a:rPr lang="en-US" sz="7200" dirty="0">
                <a:solidFill>
                  <a:srgbClr val="342D29"/>
                </a:solidFill>
                <a:latin typeface="Assistant Bold" panose="020B0604020202020204" charset="-79"/>
                <a:cs typeface="Assistant Bold" panose="020B0604020202020204" charset="-79"/>
              </a:rPr>
              <a:t>?</a:t>
            </a:r>
            <a:endParaRPr lang="de-AT" dirty="0"/>
          </a:p>
        </p:txBody>
      </p:sp>
    </p:spTree>
    <p:extLst>
      <p:ext uri="{BB962C8B-B14F-4D97-AF65-F5344CB8AC3E}">
        <p14:creationId xmlns:p14="http://schemas.microsoft.com/office/powerpoint/2010/main" val="1667347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9144000" cy="10349781"/>
          </a:xfrm>
          <a:prstGeom prst="rect">
            <a:avLst/>
          </a:prstGeom>
          <a:solidFill>
            <a:srgbClr val="0D8EA2"/>
          </a:solidFill>
        </p:spPr>
      </p:sp>
      <p:sp>
        <p:nvSpPr>
          <p:cNvPr id="3" name="AutoShape 3"/>
          <p:cNvSpPr/>
          <p:nvPr/>
        </p:nvSpPr>
        <p:spPr>
          <a:xfrm>
            <a:off x="6934200" y="9229725"/>
            <a:ext cx="9182100" cy="28575"/>
          </a:xfrm>
          <a:prstGeom prst="rect">
            <a:avLst/>
          </a:prstGeom>
          <a:solidFill>
            <a:srgbClr val="D4C0AB"/>
          </a:solidFill>
        </p:spPr>
      </p:sp>
      <p:sp>
        <p:nvSpPr>
          <p:cNvPr id="4" name="AutoShape 4"/>
          <p:cNvSpPr/>
          <p:nvPr/>
        </p:nvSpPr>
        <p:spPr>
          <a:xfrm>
            <a:off x="1110945" y="5651493"/>
            <a:ext cx="197461" cy="1905000"/>
          </a:xfrm>
          <a:prstGeom prst="rect">
            <a:avLst/>
          </a:prstGeom>
          <a:solidFill>
            <a:srgbClr val="FFFFFF"/>
          </a:solidFill>
        </p:spPr>
      </p:sp>
      <p:pic>
        <p:nvPicPr>
          <p:cNvPr id="5" name="Picture 5"/>
          <p:cNvPicPr>
            <a:picLocks noChangeAspect="1"/>
          </p:cNvPicPr>
          <p:nvPr/>
        </p:nvPicPr>
        <p:blipFill>
          <a:blip r:embed="rId3"/>
          <a:srcRect/>
          <a:stretch>
            <a:fillRect/>
          </a:stretch>
        </p:blipFill>
        <p:spPr>
          <a:xfrm>
            <a:off x="12204863" y="1191677"/>
            <a:ext cx="3985512" cy="1947807"/>
          </a:xfrm>
          <a:prstGeom prst="rect">
            <a:avLst/>
          </a:prstGeom>
        </p:spPr>
      </p:pic>
      <p:pic>
        <p:nvPicPr>
          <p:cNvPr id="6" name="Picture 6"/>
          <p:cNvPicPr>
            <a:picLocks noChangeAspect="1"/>
          </p:cNvPicPr>
          <p:nvPr/>
        </p:nvPicPr>
        <p:blipFill>
          <a:blip r:embed="rId4"/>
          <a:srcRect l="1592" r="26829"/>
          <a:stretch>
            <a:fillRect/>
          </a:stretch>
        </p:blipFill>
        <p:spPr>
          <a:xfrm>
            <a:off x="14696433" y="9301157"/>
            <a:ext cx="3435211" cy="985843"/>
          </a:xfrm>
          <a:prstGeom prst="rect">
            <a:avLst/>
          </a:prstGeom>
        </p:spPr>
      </p:pic>
      <p:sp>
        <p:nvSpPr>
          <p:cNvPr id="7" name="TextBox 7"/>
          <p:cNvSpPr txBox="1"/>
          <p:nvPr/>
        </p:nvSpPr>
        <p:spPr>
          <a:xfrm>
            <a:off x="501595" y="2944029"/>
            <a:ext cx="8140809" cy="487680"/>
          </a:xfrm>
          <a:prstGeom prst="rect">
            <a:avLst/>
          </a:prstGeom>
        </p:spPr>
        <p:txBody>
          <a:bodyPr lIns="0" tIns="0" rIns="0" bIns="0" rtlCol="0" anchor="t">
            <a:spAutoFit/>
          </a:bodyPr>
          <a:lstStyle/>
          <a:p>
            <a:pPr algn="ctr">
              <a:lnSpc>
                <a:spcPts val="3840"/>
              </a:lnSpc>
            </a:pPr>
            <a:r>
              <a:rPr lang="en-US" sz="3200">
                <a:solidFill>
                  <a:srgbClr val="FFFFFF"/>
                </a:solidFill>
                <a:latin typeface="Cormorant Garamond Bold Bold"/>
              </a:rPr>
              <a:t>Erasmus+ Capacity Building in Higher Education</a:t>
            </a:r>
          </a:p>
        </p:txBody>
      </p:sp>
      <p:sp>
        <p:nvSpPr>
          <p:cNvPr id="8" name="TextBox 8"/>
          <p:cNvSpPr txBox="1"/>
          <p:nvPr/>
        </p:nvSpPr>
        <p:spPr>
          <a:xfrm>
            <a:off x="10263594" y="3479334"/>
            <a:ext cx="7868050" cy="2991588"/>
          </a:xfrm>
          <a:prstGeom prst="rect">
            <a:avLst/>
          </a:prstGeom>
        </p:spPr>
        <p:txBody>
          <a:bodyPr lIns="0" tIns="0" rIns="0" bIns="0" rtlCol="0" anchor="t">
            <a:spAutoFit/>
          </a:bodyPr>
          <a:lstStyle/>
          <a:p>
            <a:pPr lvl="0">
              <a:lnSpc>
                <a:spcPct val="108000"/>
              </a:lnSpc>
            </a:pPr>
            <a:r>
              <a:rPr lang="th-TH" sz="4400" dirty="0">
                <a:solidFill>
                  <a:srgbClr val="342D29"/>
                </a:solidFill>
                <a:latin typeface="Cormorant Garamond"/>
                <a:sym typeface="Cormorant Garamond"/>
              </a:rPr>
              <a:t>เสริมสร้างศักยภาพเพื่อการพัฒนานวัตกรรมการประกอบทางสังคม ท่ามกลางกระแสการเปลี่ยนแปลงการประกอบธุรกิจในประเทศไทยและเมียนมาร์</a:t>
            </a:r>
            <a:endParaRPr lang="th-TH" sz="4400" dirty="0"/>
          </a:p>
        </p:txBody>
      </p:sp>
      <p:sp>
        <p:nvSpPr>
          <p:cNvPr id="9" name="TextBox 9"/>
          <p:cNvSpPr txBox="1"/>
          <p:nvPr/>
        </p:nvSpPr>
        <p:spPr>
          <a:xfrm>
            <a:off x="1397214" y="6219079"/>
            <a:ext cx="7868050" cy="731728"/>
          </a:xfrm>
          <a:prstGeom prst="rect">
            <a:avLst/>
          </a:prstGeom>
        </p:spPr>
        <p:txBody>
          <a:bodyPr lIns="0" tIns="0" rIns="0" bIns="0" rtlCol="0" anchor="t">
            <a:spAutoFit/>
          </a:bodyPr>
          <a:lstStyle/>
          <a:p>
            <a:pPr>
              <a:lnSpc>
                <a:spcPts val="2940"/>
              </a:lnSpc>
            </a:pPr>
            <a:r>
              <a:rPr lang="en-US" sz="2100" spc="35" dirty="0" err="1">
                <a:solidFill>
                  <a:srgbClr val="FFFFFF"/>
                </a:solidFill>
                <a:latin typeface="Assistant Bold" panose="020B0604020202020204" charset="-79"/>
                <a:cs typeface="Assistant Bold" panose="020B0604020202020204" charset="-79"/>
              </a:rPr>
              <a:t>Projectref</a:t>
            </a:r>
            <a:r>
              <a:rPr lang="en-US" sz="2100" spc="35" dirty="0">
                <a:solidFill>
                  <a:srgbClr val="FFFFFF"/>
                </a:solidFill>
                <a:latin typeface="Assistant Bold" panose="020B0604020202020204" charset="-79"/>
                <a:cs typeface="Assistant Bold" panose="020B0604020202020204" charset="-79"/>
              </a:rPr>
              <a:t>.: 609711-EPP-1-2019-1-AT-EPPKA2-CBHE-JP </a:t>
            </a:r>
          </a:p>
          <a:p>
            <a:pPr>
              <a:lnSpc>
                <a:spcPts val="2940"/>
              </a:lnSpc>
            </a:pPr>
            <a:r>
              <a:rPr lang="en-US" sz="2100" spc="35" dirty="0">
                <a:solidFill>
                  <a:srgbClr val="FFFFFF"/>
                </a:solidFill>
                <a:latin typeface="Assistant Bold" panose="020B0604020202020204" charset="-79"/>
                <a:cs typeface="Assistant Bold" panose="020B0604020202020204" charset="-79"/>
              </a:rPr>
              <a:t>Duration: 36 Months (15/01/2020-14/01/2023)</a:t>
            </a:r>
          </a:p>
        </p:txBody>
      </p:sp>
      <p:sp>
        <p:nvSpPr>
          <p:cNvPr id="10" name="Foliennummernplatzhalter 9"/>
          <p:cNvSpPr>
            <a:spLocks noGrp="1"/>
          </p:cNvSpPr>
          <p:nvPr>
            <p:ph type="sldNum" sz="quarter" idx="12"/>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3701549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3"/>
          <a:srcRect l="55958" t="20741" r="26958" b="11347"/>
          <a:stretch/>
        </p:blipFill>
        <p:spPr>
          <a:xfrm>
            <a:off x="3239274" y="624510"/>
            <a:ext cx="7811702" cy="8733800"/>
          </a:xfrm>
          <a:prstGeom prst="rect">
            <a:avLst/>
          </a:prstGeom>
        </p:spPr>
      </p:pic>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4"/>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5</a:t>
            </a:fld>
            <a:endParaRPr lang="en-US"/>
          </a:p>
        </p:txBody>
      </p:sp>
      <p:sp>
        <p:nvSpPr>
          <p:cNvPr id="8" name="TextBox 5"/>
          <p:cNvSpPr txBox="1"/>
          <p:nvPr/>
        </p:nvSpPr>
        <p:spPr>
          <a:xfrm>
            <a:off x="914400" y="800100"/>
            <a:ext cx="12548152" cy="572144"/>
          </a:xfrm>
          <a:prstGeom prst="rect">
            <a:avLst/>
          </a:prstGeom>
        </p:spPr>
        <p:txBody>
          <a:bodyPr wrap="square" lIns="0" tIns="0" rIns="0" bIns="0" rtlCol="0" anchor="t">
            <a:spAutoFit/>
          </a:bodyPr>
          <a:lstStyle/>
          <a:p>
            <a:pPr>
              <a:lnSpc>
                <a:spcPts val="4420"/>
              </a:lnSpc>
            </a:pPr>
            <a:r>
              <a:rPr lang="en-US" sz="4400" b="1" spc="204" dirty="0">
                <a:solidFill>
                  <a:srgbClr val="342D29"/>
                </a:solidFill>
                <a:latin typeface="Calibri" panose="020F0502020204030204" pitchFamily="34" charset="0"/>
                <a:cs typeface="Calibri" panose="020F0502020204030204" pitchFamily="34" charset="0"/>
              </a:rPr>
              <a:t>Roadmap</a:t>
            </a:r>
          </a:p>
        </p:txBody>
      </p:sp>
      <p:sp>
        <p:nvSpPr>
          <p:cNvPr id="5" name="Pfeil nach unten 4"/>
          <p:cNvSpPr/>
          <p:nvPr/>
        </p:nvSpPr>
        <p:spPr>
          <a:xfrm>
            <a:off x="14351622" y="2019300"/>
            <a:ext cx="4419599" cy="71628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p:cNvSpPr txBox="1"/>
          <p:nvPr/>
        </p:nvSpPr>
        <p:spPr>
          <a:xfrm>
            <a:off x="15398716" y="2531653"/>
            <a:ext cx="2209800" cy="800219"/>
          </a:xfrm>
          <a:prstGeom prst="rect">
            <a:avLst/>
          </a:prstGeom>
          <a:noFill/>
        </p:spPr>
        <p:txBody>
          <a:bodyPr wrap="square" rtlCol="0">
            <a:spAutoFit/>
          </a:bodyPr>
          <a:lstStyle/>
          <a:p>
            <a:pPr algn="ctr"/>
            <a:r>
              <a:rPr lang="en-US" sz="2800" dirty="0">
                <a:latin typeface="+mj-lt"/>
              </a:rPr>
              <a:t>16 </a:t>
            </a:r>
            <a:r>
              <a:rPr lang="th-TH" sz="2800" dirty="0">
                <a:latin typeface="+mj-lt"/>
              </a:rPr>
              <a:t>พ.ย. 2563 </a:t>
            </a:r>
            <a:r>
              <a:rPr lang="en-US" sz="2800" dirty="0">
                <a:latin typeface="+mj-lt"/>
              </a:rPr>
              <a:t> </a:t>
            </a:r>
            <a:r>
              <a:rPr lang="en-US" dirty="0">
                <a:latin typeface="+mj-lt"/>
              </a:rPr>
              <a:t>Business  Model</a:t>
            </a:r>
          </a:p>
        </p:txBody>
      </p:sp>
      <p:sp>
        <p:nvSpPr>
          <p:cNvPr id="12" name="Textfeld 11"/>
          <p:cNvSpPr txBox="1"/>
          <p:nvPr/>
        </p:nvSpPr>
        <p:spPr>
          <a:xfrm>
            <a:off x="15456522" y="4354310"/>
            <a:ext cx="2209800" cy="954107"/>
          </a:xfrm>
          <a:prstGeom prst="rect">
            <a:avLst/>
          </a:prstGeom>
          <a:noFill/>
        </p:spPr>
        <p:txBody>
          <a:bodyPr wrap="square" rtlCol="0">
            <a:spAutoFit/>
          </a:bodyPr>
          <a:lstStyle/>
          <a:p>
            <a:pPr algn="ctr"/>
            <a:r>
              <a:rPr lang="en-US" sz="2800" dirty="0"/>
              <a:t>17 </a:t>
            </a:r>
            <a:r>
              <a:rPr lang="th-TH" sz="2800" dirty="0"/>
              <a:t>พ.ย. 2563 </a:t>
            </a:r>
            <a:endParaRPr lang="en-US" sz="2800" dirty="0"/>
          </a:p>
          <a:p>
            <a:pPr algn="ctr"/>
            <a:r>
              <a:rPr lang="th-TH" sz="2800" dirty="0"/>
              <a:t>กรณีศึกษา </a:t>
            </a:r>
            <a:endParaRPr lang="en-US" sz="2800" dirty="0"/>
          </a:p>
        </p:txBody>
      </p:sp>
      <p:sp>
        <p:nvSpPr>
          <p:cNvPr id="13" name="Textfeld 12"/>
          <p:cNvSpPr txBox="1"/>
          <p:nvPr/>
        </p:nvSpPr>
        <p:spPr>
          <a:xfrm>
            <a:off x="15427619" y="6009289"/>
            <a:ext cx="2209800" cy="954107"/>
          </a:xfrm>
          <a:prstGeom prst="rect">
            <a:avLst/>
          </a:prstGeom>
          <a:noFill/>
        </p:spPr>
        <p:txBody>
          <a:bodyPr wrap="square" rtlCol="0">
            <a:spAutoFit/>
          </a:bodyPr>
          <a:lstStyle/>
          <a:p>
            <a:pPr algn="ctr"/>
            <a:r>
              <a:rPr lang="en-US" sz="2800" dirty="0">
                <a:latin typeface="+mj-lt"/>
              </a:rPr>
              <a:t>18 </a:t>
            </a:r>
            <a:r>
              <a:rPr lang="th-TH" sz="2800" dirty="0">
                <a:latin typeface="+mj-lt"/>
              </a:rPr>
              <a:t>พ.ย. 2563</a:t>
            </a:r>
            <a:endParaRPr lang="en-US" sz="2800" dirty="0">
              <a:latin typeface="+mj-lt"/>
            </a:endParaRPr>
          </a:p>
          <a:p>
            <a:pPr algn="ctr"/>
            <a:r>
              <a:rPr lang="th-TH" sz="2800" dirty="0">
                <a:latin typeface="+mj-lt"/>
              </a:rPr>
              <a:t>การระดมทุน</a:t>
            </a:r>
            <a:endParaRPr lang="en-US" sz="2800" dirty="0">
              <a:latin typeface="+mj-lt"/>
            </a:endParaRPr>
          </a:p>
        </p:txBody>
      </p:sp>
      <p:pic>
        <p:nvPicPr>
          <p:cNvPr id="15" name="Grafik 14"/>
          <p:cNvPicPr>
            <a:picLocks noChangeAspect="1"/>
          </p:cNvPicPr>
          <p:nvPr/>
        </p:nvPicPr>
        <p:blipFill rotWithShape="1">
          <a:blip r:embed="rId5"/>
          <a:srcRect l="60554" t="17407" r="23404" b="15185"/>
          <a:stretch/>
        </p:blipFill>
        <p:spPr>
          <a:xfrm>
            <a:off x="5536589" y="494224"/>
            <a:ext cx="7371429" cy="8787887"/>
          </a:xfrm>
          <a:prstGeom prst="rect">
            <a:avLst/>
          </a:prstGeom>
        </p:spPr>
      </p:pic>
      <p:pic>
        <p:nvPicPr>
          <p:cNvPr id="17" name="Grafik 16"/>
          <p:cNvPicPr>
            <a:picLocks noChangeAspect="1"/>
          </p:cNvPicPr>
          <p:nvPr/>
        </p:nvPicPr>
        <p:blipFill rotWithShape="1">
          <a:blip r:embed="rId6"/>
          <a:srcRect l="60833" t="17037" r="23542" b="7407"/>
          <a:stretch/>
        </p:blipFill>
        <p:spPr>
          <a:xfrm>
            <a:off x="7497276" y="418025"/>
            <a:ext cx="6475685" cy="8787888"/>
          </a:xfrm>
          <a:prstGeom prst="rect">
            <a:avLst/>
          </a:prstGeom>
        </p:spPr>
      </p:pic>
    </p:spTree>
    <p:extLst>
      <p:ext uri="{BB962C8B-B14F-4D97-AF65-F5344CB8AC3E}">
        <p14:creationId xmlns:p14="http://schemas.microsoft.com/office/powerpoint/2010/main" val="81997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658851" y="-81666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6</a:t>
            </a:fld>
            <a:endParaRPr lang="en-US"/>
          </a:p>
        </p:txBody>
      </p:sp>
      <p:sp>
        <p:nvSpPr>
          <p:cNvPr id="12" name="Titel 1"/>
          <p:cNvSpPr txBox="1">
            <a:spLocks/>
          </p:cNvSpPr>
          <p:nvPr/>
        </p:nvSpPr>
        <p:spPr>
          <a:xfrm>
            <a:off x="-177683" y="3589746"/>
            <a:ext cx="13817484" cy="446174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hr-HR" sz="14000" b="1" dirty="0">
                <a:latin typeface="72 Black" panose="020B0A04030603020204" pitchFamily="34" charset="0"/>
                <a:cs typeface="72 Black" panose="020B0A04030603020204" pitchFamily="34" charset="0"/>
              </a:rPr>
              <a:t>POWERPOINT KARAOKE</a:t>
            </a:r>
            <a:endParaRPr lang="de-DE" sz="14000" b="1" dirty="0">
              <a:latin typeface="72 Black" panose="020B0A04030603020204" pitchFamily="34" charset="0"/>
              <a:cs typeface="72 Black" panose="020B0A04030603020204" pitchFamily="34" charset="0"/>
            </a:endParaRPr>
          </a:p>
        </p:txBody>
      </p:sp>
      <p:sp>
        <p:nvSpPr>
          <p:cNvPr id="13" name="Untertitel 2"/>
          <p:cNvSpPr txBox="1">
            <a:spLocks/>
          </p:cNvSpPr>
          <p:nvPr/>
        </p:nvSpPr>
        <p:spPr>
          <a:xfrm>
            <a:off x="13894422" y="925770"/>
            <a:ext cx="4267200" cy="6629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th-TH" sz="2400" b="1" dirty="0">
                <a:solidFill>
                  <a:schemeClr val="bg1"/>
                </a:solidFill>
                <a:cs typeface="72" panose="020B0503030000000003" pitchFamily="34" charset="0"/>
              </a:rPr>
              <a:t>ทีม </a:t>
            </a:r>
            <a:r>
              <a:rPr lang="en-US" sz="2400" b="1" dirty="0">
                <a:solidFill>
                  <a:schemeClr val="bg1"/>
                </a:solidFill>
                <a:cs typeface="72" panose="020B0503030000000003" pitchFamily="34" charset="0"/>
              </a:rPr>
              <a:t>EU</a:t>
            </a:r>
            <a:endParaRPr lang="de-DE" sz="2400" b="1" dirty="0">
              <a:solidFill>
                <a:schemeClr val="bg1"/>
              </a:solidFill>
              <a:cs typeface="72" panose="020B0503030000000003" pitchFamily="34" charset="0"/>
            </a:endParaRPr>
          </a:p>
        </p:txBody>
      </p:sp>
      <p:pic>
        <p:nvPicPr>
          <p:cNvPr id="14" name="Grafi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0718" y="517230"/>
            <a:ext cx="5606697" cy="3031541"/>
          </a:xfrm>
          <a:prstGeom prst="rect">
            <a:avLst/>
          </a:prstGeom>
        </p:spPr>
      </p:pic>
      <p:sp>
        <p:nvSpPr>
          <p:cNvPr id="15" name="Untertitel 2"/>
          <p:cNvSpPr txBox="1">
            <a:spLocks/>
          </p:cNvSpPr>
          <p:nvPr/>
        </p:nvSpPr>
        <p:spPr>
          <a:xfrm>
            <a:off x="13894422" y="3147690"/>
            <a:ext cx="4545978" cy="6629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th-TH" sz="2400" b="1" dirty="0">
                <a:solidFill>
                  <a:schemeClr val="bg1"/>
                </a:solidFill>
                <a:cs typeface="72" panose="020B0503030000000003" pitchFamily="34" charset="0"/>
              </a:rPr>
              <a:t>ทีม </a:t>
            </a:r>
            <a:r>
              <a:rPr lang="en-US" sz="2400" b="1" dirty="0">
                <a:solidFill>
                  <a:schemeClr val="bg1"/>
                </a:solidFill>
                <a:cs typeface="72" panose="020B0503030000000003" pitchFamily="34" charset="0"/>
              </a:rPr>
              <a:t>BUU</a:t>
            </a:r>
            <a:endParaRPr lang="de-DE" sz="2400" b="1" dirty="0">
              <a:solidFill>
                <a:schemeClr val="bg1"/>
              </a:solidFill>
              <a:cs typeface="72" panose="020B0503030000000003" pitchFamily="34" charset="0"/>
            </a:endParaRPr>
          </a:p>
        </p:txBody>
      </p:sp>
      <p:sp>
        <p:nvSpPr>
          <p:cNvPr id="21" name="Untertitel 2"/>
          <p:cNvSpPr txBox="1">
            <a:spLocks/>
          </p:cNvSpPr>
          <p:nvPr/>
        </p:nvSpPr>
        <p:spPr>
          <a:xfrm>
            <a:off x="13894422" y="2036730"/>
            <a:ext cx="4545978" cy="6629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th-TH" sz="2400" b="1" dirty="0">
                <a:solidFill>
                  <a:schemeClr val="bg1"/>
                </a:solidFill>
                <a:cs typeface="72" panose="020B0503030000000003" pitchFamily="34" charset="0"/>
              </a:rPr>
              <a:t>ทีม </a:t>
            </a:r>
            <a:r>
              <a:rPr lang="en-US" sz="2400" b="1" dirty="0">
                <a:solidFill>
                  <a:schemeClr val="bg1"/>
                </a:solidFill>
                <a:cs typeface="72" panose="020B0503030000000003" pitchFamily="34" charset="0"/>
              </a:rPr>
              <a:t>PYU</a:t>
            </a:r>
            <a:r>
              <a:rPr lang="th-TH" sz="2400" b="1" dirty="0">
                <a:solidFill>
                  <a:schemeClr val="bg1"/>
                </a:solidFill>
                <a:cs typeface="72" panose="020B0503030000000003" pitchFamily="34" charset="0"/>
              </a:rPr>
              <a:t> </a:t>
            </a:r>
            <a:endParaRPr lang="de-DE" sz="2400" b="1" dirty="0">
              <a:solidFill>
                <a:schemeClr val="bg1"/>
              </a:solidFill>
              <a:cs typeface="72" panose="020B0503030000000003" pitchFamily="34" charset="0"/>
            </a:endParaRPr>
          </a:p>
        </p:txBody>
      </p:sp>
      <p:sp>
        <p:nvSpPr>
          <p:cNvPr id="22" name="Untertitel 2"/>
          <p:cNvSpPr txBox="1">
            <a:spLocks/>
          </p:cNvSpPr>
          <p:nvPr/>
        </p:nvSpPr>
        <p:spPr>
          <a:xfrm>
            <a:off x="13894422" y="4258650"/>
            <a:ext cx="4545978" cy="6629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th-TH" sz="2400" b="1" dirty="0">
                <a:solidFill>
                  <a:schemeClr val="bg1"/>
                </a:solidFill>
                <a:cs typeface="72" panose="020B0503030000000003" pitchFamily="34" charset="0"/>
              </a:rPr>
              <a:t>ทีม </a:t>
            </a:r>
            <a:r>
              <a:rPr lang="en-US" sz="2400" b="1" dirty="0">
                <a:solidFill>
                  <a:schemeClr val="bg1"/>
                </a:solidFill>
                <a:cs typeface="72" panose="020B0503030000000003" pitchFamily="34" charset="0"/>
              </a:rPr>
              <a:t>PSU</a:t>
            </a:r>
            <a:endParaRPr lang="de-DE" sz="2400" b="1" dirty="0">
              <a:solidFill>
                <a:schemeClr val="bg1"/>
              </a:solidFill>
              <a:cs typeface="72" panose="020B0503030000000003" pitchFamily="34" charset="0"/>
            </a:endParaRPr>
          </a:p>
        </p:txBody>
      </p:sp>
      <p:sp>
        <p:nvSpPr>
          <p:cNvPr id="23" name="Untertitel 2"/>
          <p:cNvSpPr txBox="1">
            <a:spLocks/>
          </p:cNvSpPr>
          <p:nvPr/>
        </p:nvSpPr>
        <p:spPr>
          <a:xfrm>
            <a:off x="13894422" y="5369610"/>
            <a:ext cx="4545978" cy="6629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th-TH" sz="2400" b="1" dirty="0">
                <a:solidFill>
                  <a:schemeClr val="bg1"/>
                </a:solidFill>
                <a:cs typeface="72" panose="020B0503030000000003" pitchFamily="34" charset="0"/>
              </a:rPr>
              <a:t>ทีม </a:t>
            </a:r>
            <a:r>
              <a:rPr lang="en-US" sz="2400" b="1" dirty="0">
                <a:solidFill>
                  <a:schemeClr val="bg1"/>
                </a:solidFill>
                <a:cs typeface="72" panose="020B0503030000000003" pitchFamily="34" charset="0"/>
              </a:rPr>
              <a:t>MSU</a:t>
            </a:r>
            <a:endParaRPr lang="de-DE" sz="2400" b="1" dirty="0">
              <a:solidFill>
                <a:schemeClr val="bg1"/>
              </a:solidFill>
              <a:cs typeface="72" panose="020B0503030000000003" pitchFamily="34" charset="0"/>
            </a:endParaRPr>
          </a:p>
        </p:txBody>
      </p:sp>
      <p:sp>
        <p:nvSpPr>
          <p:cNvPr id="24" name="Untertitel 2"/>
          <p:cNvSpPr txBox="1">
            <a:spLocks/>
          </p:cNvSpPr>
          <p:nvPr/>
        </p:nvSpPr>
        <p:spPr>
          <a:xfrm>
            <a:off x="13894422" y="6480570"/>
            <a:ext cx="4545978" cy="6629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th-TH" sz="2400" b="1" dirty="0">
                <a:solidFill>
                  <a:schemeClr val="bg1"/>
                </a:solidFill>
                <a:cs typeface="72" panose="020B0503030000000003" pitchFamily="34" charset="0"/>
              </a:rPr>
              <a:t>ทีม </a:t>
            </a:r>
            <a:r>
              <a:rPr lang="en-US" sz="2400" b="1" dirty="0" err="1">
                <a:solidFill>
                  <a:schemeClr val="bg1"/>
                </a:solidFill>
                <a:cs typeface="72" panose="020B0503030000000003" pitchFamily="34" charset="0"/>
              </a:rPr>
              <a:t>Mandaly</a:t>
            </a:r>
            <a:r>
              <a:rPr lang="en-US" sz="2400" b="1" dirty="0">
                <a:solidFill>
                  <a:schemeClr val="bg1"/>
                </a:solidFill>
                <a:cs typeface="72" panose="020B0503030000000003" pitchFamily="34" charset="0"/>
              </a:rPr>
              <a:t> </a:t>
            </a:r>
            <a:endParaRPr lang="de-DE" sz="2400" b="1" dirty="0">
              <a:solidFill>
                <a:schemeClr val="bg1"/>
              </a:solidFill>
              <a:cs typeface="72" panose="020B0503030000000003" pitchFamily="34" charset="0"/>
            </a:endParaRPr>
          </a:p>
        </p:txBody>
      </p:sp>
      <p:sp>
        <p:nvSpPr>
          <p:cNvPr id="25" name="Untertitel 2"/>
          <p:cNvSpPr txBox="1">
            <a:spLocks/>
          </p:cNvSpPr>
          <p:nvPr/>
        </p:nvSpPr>
        <p:spPr>
          <a:xfrm>
            <a:off x="13894422" y="7591530"/>
            <a:ext cx="4545978" cy="6629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th-TH" sz="2400" b="1" dirty="0">
                <a:solidFill>
                  <a:schemeClr val="bg1"/>
                </a:solidFill>
                <a:cs typeface="72" panose="020B0503030000000003" pitchFamily="34" charset="0"/>
              </a:rPr>
              <a:t>ทีม </a:t>
            </a:r>
            <a:r>
              <a:rPr lang="en-US" sz="2400" b="1" dirty="0">
                <a:solidFill>
                  <a:schemeClr val="bg1"/>
                </a:solidFill>
                <a:cs typeface="72" panose="020B0503030000000003" pitchFamily="34" charset="0"/>
              </a:rPr>
              <a:t>NMDC</a:t>
            </a:r>
            <a:endParaRPr lang="de-DE" sz="2400" b="1" dirty="0">
              <a:solidFill>
                <a:schemeClr val="bg1"/>
              </a:solidFill>
              <a:cs typeface="72" panose="020B0503030000000003" pitchFamily="34" charset="0"/>
            </a:endParaRPr>
          </a:p>
        </p:txBody>
      </p:sp>
    </p:spTree>
    <p:extLst>
      <p:ext uri="{BB962C8B-B14F-4D97-AF65-F5344CB8AC3E}">
        <p14:creationId xmlns:p14="http://schemas.microsoft.com/office/powerpoint/2010/main" val="4247400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16" name="TextBox 5"/>
          <p:cNvSpPr txBox="1"/>
          <p:nvPr/>
        </p:nvSpPr>
        <p:spPr>
          <a:xfrm>
            <a:off x="14472427" y="571500"/>
            <a:ext cx="4177989" cy="1692771"/>
          </a:xfrm>
          <a:prstGeom prst="rect">
            <a:avLst/>
          </a:prstGeom>
        </p:spPr>
        <p:txBody>
          <a:bodyPr wrap="square" lIns="0" tIns="0" rIns="0" bIns="0" rtlCol="0" anchor="t">
            <a:spAutoFit/>
          </a:bodyPr>
          <a:lstStyle/>
          <a:p>
            <a:pPr>
              <a:lnSpc>
                <a:spcPts val="4420"/>
              </a:lnSpc>
            </a:pPr>
            <a:r>
              <a:rPr lang="en-US" sz="4400" b="1" spc="204" dirty="0">
                <a:solidFill>
                  <a:schemeClr val="bg1"/>
                </a:solidFill>
                <a:latin typeface="Calibri" panose="020F0502020204030204" pitchFamily="34" charset="0"/>
                <a:cs typeface="Calibri" panose="020F0502020204030204" pitchFamily="34" charset="0"/>
                <a:hlinkClick r:id="rId4"/>
              </a:rPr>
              <a:t>What can you remember from training 1?</a:t>
            </a:r>
            <a:endParaRPr lang="en-US" sz="4400" b="1" spc="204" dirty="0">
              <a:solidFill>
                <a:schemeClr val="bg1"/>
              </a:solidFill>
              <a:latin typeface="Calibri" panose="020F0502020204030204" pitchFamily="34" charset="0"/>
              <a:cs typeface="Calibri" panose="020F0502020204030204" pitchFamily="34" charset="0"/>
            </a:endParaRPr>
          </a:p>
        </p:txBody>
      </p:sp>
      <p:sp>
        <p:nvSpPr>
          <p:cNvPr id="3" name="Foliennummernplatzhalter 2"/>
          <p:cNvSpPr>
            <a:spLocks noGrp="1"/>
          </p:cNvSpPr>
          <p:nvPr>
            <p:ph type="sldNum" sz="quarter" idx="12"/>
          </p:nvPr>
        </p:nvSpPr>
        <p:spPr/>
        <p:txBody>
          <a:bodyPr/>
          <a:lstStyle/>
          <a:p>
            <a:fld id="{B6F15528-21DE-4FAA-801E-634DDDAF4B2B}" type="slidenum">
              <a:rPr lang="en-US" smtClean="0"/>
              <a:pPr/>
              <a:t>7</a:t>
            </a:fld>
            <a:endParaRPr lang="en-US"/>
          </a:p>
        </p:txBody>
      </p:sp>
      <p:sp>
        <p:nvSpPr>
          <p:cNvPr id="12" name="TextBox 5"/>
          <p:cNvSpPr txBox="1"/>
          <p:nvPr/>
        </p:nvSpPr>
        <p:spPr>
          <a:xfrm>
            <a:off x="845484" y="471577"/>
            <a:ext cx="15811500" cy="1176091"/>
          </a:xfrm>
          <a:prstGeom prst="rect">
            <a:avLst/>
          </a:prstGeom>
        </p:spPr>
        <p:txBody>
          <a:bodyPr wrap="square" lIns="0" tIns="0" rIns="0" bIns="0" rtlCol="0" anchor="t">
            <a:spAutoFit/>
          </a:bodyPr>
          <a:lstStyle/>
          <a:p>
            <a:pPr>
              <a:lnSpc>
                <a:spcPts val="9680"/>
              </a:lnSpc>
            </a:pPr>
            <a:r>
              <a:rPr lang="en-US" sz="7200" dirty="0">
                <a:solidFill>
                  <a:srgbClr val="342D29"/>
                </a:solidFill>
                <a:latin typeface="Assistant Bold" panose="020B0604020202020204" charset="-79"/>
                <a:cs typeface="Assistant Bold" panose="020B0604020202020204" charset="-79"/>
              </a:rPr>
              <a:t>Recap</a:t>
            </a:r>
          </a:p>
        </p:txBody>
      </p:sp>
      <p:sp>
        <p:nvSpPr>
          <p:cNvPr id="15" name="TextBox 6"/>
          <p:cNvSpPr txBox="1"/>
          <p:nvPr/>
        </p:nvSpPr>
        <p:spPr>
          <a:xfrm>
            <a:off x="575076" y="1647668"/>
            <a:ext cx="13716143" cy="7325082"/>
          </a:xfrm>
          <a:prstGeom prst="rect">
            <a:avLst/>
          </a:prstGeom>
        </p:spPr>
        <p:txBody>
          <a:bodyPr wrap="square" lIns="0" tIns="0" rIns="0" bIns="0" rtlCol="0" anchor="t">
            <a:spAutoFit/>
          </a:bodyPr>
          <a:lstStyle/>
          <a:p>
            <a:pPr marL="342900" indent="-342900">
              <a:lnSpc>
                <a:spcPct val="150000"/>
              </a:lnSpc>
              <a:buFont typeface="Wingdings" panose="05000000000000000000" pitchFamily="2" charset="2"/>
              <a:buChar char="ü"/>
            </a:pPr>
            <a:r>
              <a:rPr lang="th-TH" sz="3200" dirty="0">
                <a:latin typeface="Calibri" panose="020F0502020204030204" pitchFamily="34" charset="0"/>
              </a:rPr>
              <a:t>แนวคิดของกิจการเพื่อสังคม</a:t>
            </a:r>
            <a:endParaRPr lang="es-ES_tradnl" sz="3200" dirty="0">
              <a:latin typeface="Calibri" panose="020F0502020204030204" pitchFamily="34" charset="0"/>
            </a:endParaRPr>
          </a:p>
          <a:p>
            <a:pPr marL="342900" indent="-342900">
              <a:lnSpc>
                <a:spcPct val="150000"/>
              </a:lnSpc>
              <a:buFont typeface="Wingdings" panose="05000000000000000000" pitchFamily="2" charset="2"/>
              <a:buChar char="ü"/>
            </a:pPr>
            <a:r>
              <a:rPr lang="th-TH" sz="3200" dirty="0">
                <a:latin typeface="Calibri" panose="020F0502020204030204" pitchFamily="34" charset="0"/>
              </a:rPr>
              <a:t>กรณีศึกษา</a:t>
            </a:r>
            <a:r>
              <a:rPr lang="es-ES_tradnl" sz="3200" dirty="0">
                <a:latin typeface="Calibri" panose="020F0502020204030204" pitchFamily="34" charset="0"/>
              </a:rPr>
              <a:t>: </a:t>
            </a:r>
          </a:p>
          <a:p>
            <a:pPr marL="800100" lvl="1" indent="-342900">
              <a:lnSpc>
                <a:spcPct val="150000"/>
              </a:lnSpc>
              <a:buFont typeface="Wingdings" panose="05000000000000000000" pitchFamily="2" charset="2"/>
              <a:buChar char="ü"/>
            </a:pPr>
            <a:r>
              <a:rPr lang="es-ES_tradnl" sz="3200" dirty="0">
                <a:latin typeface="Calibri" panose="020F0502020204030204" pitchFamily="34" charset="0"/>
              </a:rPr>
              <a:t>Deelancy Street</a:t>
            </a:r>
          </a:p>
          <a:p>
            <a:pPr marL="800100" lvl="1" indent="-342900">
              <a:lnSpc>
                <a:spcPct val="150000"/>
              </a:lnSpc>
              <a:buFont typeface="Wingdings" panose="05000000000000000000" pitchFamily="2" charset="2"/>
              <a:buChar char="ü"/>
            </a:pPr>
            <a:r>
              <a:rPr lang="es-ES_tradnl" sz="3200" dirty="0">
                <a:latin typeface="Calibri" panose="020F0502020204030204" pitchFamily="34" charset="0"/>
              </a:rPr>
              <a:t>Work from Bed</a:t>
            </a:r>
          </a:p>
          <a:p>
            <a:pPr marL="800100" lvl="1" indent="-342900">
              <a:lnSpc>
                <a:spcPct val="150000"/>
              </a:lnSpc>
              <a:buFont typeface="Wingdings" panose="05000000000000000000" pitchFamily="2" charset="2"/>
              <a:buChar char="ü"/>
            </a:pPr>
            <a:r>
              <a:rPr lang="es-ES_tradnl" sz="3200" dirty="0">
                <a:latin typeface="Calibri" panose="020F0502020204030204" pitchFamily="34" charset="0"/>
              </a:rPr>
              <a:t>Bliss Clean &amp; Care Company</a:t>
            </a:r>
          </a:p>
          <a:p>
            <a:pPr marL="342900" indent="-342900">
              <a:lnSpc>
                <a:spcPct val="150000"/>
              </a:lnSpc>
              <a:buFont typeface="Wingdings" panose="05000000000000000000" pitchFamily="2" charset="2"/>
              <a:buChar char="ü"/>
            </a:pPr>
            <a:r>
              <a:rPr lang="th-TH" sz="3200" dirty="0">
                <a:latin typeface="Calibri" panose="020F0502020204030204" pitchFamily="34" charset="0"/>
              </a:rPr>
              <a:t>การระบุและจัดทำแผนปัญหาสังคม</a:t>
            </a:r>
            <a:endParaRPr lang="es-ES_tradnl" sz="3200" dirty="0">
              <a:latin typeface="Calibri" panose="020F0502020204030204" pitchFamily="34" charset="0"/>
            </a:endParaRPr>
          </a:p>
          <a:p>
            <a:pPr marL="342900" indent="-342900">
              <a:lnSpc>
                <a:spcPct val="150000"/>
              </a:lnSpc>
              <a:buFont typeface="Wingdings" panose="05000000000000000000" pitchFamily="2" charset="2"/>
              <a:buChar char="ü"/>
            </a:pPr>
            <a:r>
              <a:rPr lang="th-TH" sz="3200" dirty="0">
                <a:latin typeface="Calibri" panose="020F0502020204030204" pitchFamily="34" charset="0"/>
              </a:rPr>
              <a:t>การระบุและจัดทำแผนโอกาสทางธุรกิจ </a:t>
            </a:r>
            <a:endParaRPr lang="es-ES_tradnl" sz="3200" dirty="0">
              <a:latin typeface="Calibri" panose="020F0502020204030204" pitchFamily="34" charset="0"/>
            </a:endParaRPr>
          </a:p>
          <a:p>
            <a:pPr marL="342900" indent="-342900">
              <a:lnSpc>
                <a:spcPct val="150000"/>
              </a:lnSpc>
              <a:buFont typeface="Wingdings" panose="05000000000000000000" pitchFamily="2" charset="2"/>
              <a:buChar char="ü"/>
            </a:pPr>
            <a:r>
              <a:rPr lang="th-TH" sz="3200" dirty="0">
                <a:latin typeface="Calibri" panose="020F0502020204030204" pitchFamily="34" charset="0"/>
              </a:rPr>
              <a:t>บทนำเกี่ยวกับ </a:t>
            </a:r>
            <a:r>
              <a:rPr lang="es-ES_tradnl" sz="3200" dirty="0" err="1">
                <a:latin typeface="Calibri" panose="020F0502020204030204" pitchFamily="34" charset="0"/>
              </a:rPr>
              <a:t>canvas</a:t>
            </a:r>
            <a:endParaRPr lang="es-ES_tradnl" sz="3200" dirty="0">
              <a:latin typeface="Calibri" panose="020F0502020204030204" pitchFamily="34" charset="0"/>
            </a:endParaRPr>
          </a:p>
          <a:p>
            <a:pPr marL="342900" indent="-342900">
              <a:lnSpc>
                <a:spcPct val="150000"/>
              </a:lnSpc>
              <a:buFont typeface="Wingdings" panose="05000000000000000000" pitchFamily="2" charset="2"/>
              <a:buChar char="ü"/>
            </a:pPr>
            <a:r>
              <a:rPr lang="th-TH" sz="3200" dirty="0">
                <a:latin typeface="Calibri" panose="020F0502020204030204" pitchFamily="34" charset="0"/>
              </a:rPr>
              <a:t>การระบุผู้ที่จะได้รับผลประโยชน์</a:t>
            </a:r>
            <a:endParaRPr lang="es-ES_tradnl" sz="3200" dirty="0">
              <a:latin typeface="Calibri" panose="020F0502020204030204" pitchFamily="34" charset="0"/>
            </a:endParaRPr>
          </a:p>
          <a:p>
            <a:pPr marL="342900" indent="-342900">
              <a:lnSpc>
                <a:spcPct val="150000"/>
              </a:lnSpc>
              <a:buFont typeface="Wingdings" panose="05000000000000000000" pitchFamily="2" charset="2"/>
              <a:buChar char="ü"/>
            </a:pPr>
            <a:r>
              <a:rPr lang="th-TH" sz="3200" dirty="0">
                <a:latin typeface="Calibri" panose="020F0502020204030204" pitchFamily="34" charset="0"/>
              </a:rPr>
              <a:t>การระบุและจัดทำแผนกลุ่มลูกค้าเชิงพาณิชย์ </a:t>
            </a:r>
            <a:endParaRPr lang="es-ES_tradnl" sz="3200" dirty="0">
              <a:latin typeface="Calibri" panose="020F0502020204030204" pitchFamily="34" charset="0"/>
            </a:endParaRPr>
          </a:p>
        </p:txBody>
      </p:sp>
      <p:pic>
        <p:nvPicPr>
          <p:cNvPr id="22" name="Google Shape;569;p36"/>
          <p:cNvPicPr preferRelativeResize="0"/>
          <p:nvPr/>
        </p:nvPicPr>
        <p:blipFill rotWithShape="1">
          <a:blip r:embed="rId5">
            <a:alphaModFix/>
          </a:blip>
          <a:srcRect/>
          <a:stretch/>
        </p:blipFill>
        <p:spPr>
          <a:xfrm>
            <a:off x="9753600" y="1948139"/>
            <a:ext cx="4141683" cy="2236464"/>
          </a:xfrm>
          <a:prstGeom prst="rect">
            <a:avLst/>
          </a:prstGeom>
          <a:noFill/>
          <a:ln>
            <a:noFill/>
          </a:ln>
        </p:spPr>
      </p:pic>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p:cNvPicPr>
            <a:picLocks noChangeAspect="1"/>
          </p:cNvPicPr>
          <p:nvPr/>
        </p:nvPicPr>
        <p:blipFill>
          <a:blip r:embed="rId6"/>
          <a:stretch>
            <a:fillRect/>
          </a:stretch>
        </p:blipFill>
        <p:spPr>
          <a:xfrm>
            <a:off x="11163695" y="4394788"/>
            <a:ext cx="4138656" cy="2152101"/>
          </a:xfrm>
          <a:prstGeom prst="rect">
            <a:avLst/>
          </a:prstGeom>
        </p:spPr>
      </p:pic>
      <p:pic>
        <p:nvPicPr>
          <p:cNvPr id="21" name="Google Shape;519;p32" descr="Obraz zawierający wewnątrz, stół, siedzi, zlew&#10;&#10;Opis wygenerowany automatycznie"/>
          <p:cNvPicPr preferRelativeResize="0"/>
          <p:nvPr/>
        </p:nvPicPr>
        <p:blipFill rotWithShape="1">
          <a:blip r:embed="rId7">
            <a:alphaModFix/>
          </a:blip>
          <a:srcRect r="6179"/>
          <a:stretch/>
        </p:blipFill>
        <p:spPr>
          <a:xfrm>
            <a:off x="12416863" y="6834910"/>
            <a:ext cx="4144558" cy="1983043"/>
          </a:xfrm>
          <a:prstGeom prst="rect">
            <a:avLst/>
          </a:prstGeom>
          <a:noFill/>
          <a:ln>
            <a:noFill/>
          </a:ln>
        </p:spPr>
      </p:pic>
    </p:spTree>
    <p:extLst>
      <p:ext uri="{BB962C8B-B14F-4D97-AF65-F5344CB8AC3E}">
        <p14:creationId xmlns:p14="http://schemas.microsoft.com/office/powerpoint/2010/main" val="326065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par>
                                <p:cTn id="30" presetID="14" presetClass="entr" presetSubtype="1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076700"/>
            <a:ext cx="18288000" cy="6210300"/>
          </a:xfrm>
          <a:prstGeom prst="rect">
            <a:avLst/>
          </a:prstGeom>
          <a:solidFill>
            <a:srgbClr val="0D8EA2"/>
          </a:solidFill>
        </p:spPr>
      </p:sp>
      <p:sp>
        <p:nvSpPr>
          <p:cNvPr id="3" name="TextBox 3"/>
          <p:cNvSpPr txBox="1"/>
          <p:nvPr/>
        </p:nvSpPr>
        <p:spPr>
          <a:xfrm>
            <a:off x="1028700" y="4272130"/>
            <a:ext cx="15659100" cy="4339650"/>
          </a:xfrm>
          <a:prstGeom prst="rect">
            <a:avLst/>
          </a:prstGeom>
        </p:spPr>
        <p:txBody>
          <a:bodyPr wrap="square" lIns="0" tIns="0" rIns="0" bIns="0" rtlCol="0" anchor="t">
            <a:spAutoFit/>
          </a:bodyPr>
          <a:lstStyle/>
          <a:p>
            <a:pPr>
              <a:lnSpc>
                <a:spcPct val="150000"/>
              </a:lnSpc>
            </a:pPr>
            <a:r>
              <a:rPr lang="th-TH" sz="4800" dirty="0">
                <a:solidFill>
                  <a:schemeClr val="bg1"/>
                </a:solidFill>
              </a:rPr>
              <a:t>การประกอบการทางสังคม </a:t>
            </a:r>
            <a:r>
              <a:rPr lang="en-US" sz="4800" dirty="0">
                <a:solidFill>
                  <a:schemeClr val="bg1"/>
                </a:solidFill>
              </a:rPr>
              <a:t>SE </a:t>
            </a:r>
            <a:r>
              <a:rPr lang="th-TH" sz="4800" dirty="0">
                <a:solidFill>
                  <a:schemeClr val="bg1"/>
                </a:solidFill>
              </a:rPr>
              <a:t>หมายถึง กระบวนการประยุกต์ใช้นวัตกรรมการประกอบธุรกิจ (สำหรับทั้งผู้คนและชุมชน) โดยการสร้างทั้งผลกำไรและการแก้ปัญกา การประกอบการทางสังคมสามารถสร้างมูลค่าใยระยะยาวและสามารถบรรลุผลในการสร้างผลกระทบเชิงบวกยั่งยืนต่อสังคม รวมทั้งสามารถเชื่อมโยงองค์ประกอบในระบบนิเวศ </a:t>
            </a:r>
            <a:endParaRPr lang="en-US" sz="4800" dirty="0">
              <a:solidFill>
                <a:schemeClr val="bg1"/>
              </a:solidFill>
            </a:endParaRPr>
          </a:p>
        </p:txBody>
      </p:sp>
      <p:grpSp>
        <p:nvGrpSpPr>
          <p:cNvPr id="4" name="Group 4"/>
          <p:cNvGrpSpPr/>
          <p:nvPr/>
        </p:nvGrpSpPr>
        <p:grpSpPr>
          <a:xfrm>
            <a:off x="1028700" y="1100138"/>
            <a:ext cx="15811500" cy="2420021"/>
            <a:chOff x="0" y="95251"/>
            <a:chExt cx="16998168" cy="3226694"/>
          </a:xfrm>
        </p:grpSpPr>
        <p:sp>
          <p:nvSpPr>
            <p:cNvPr id="5" name="TextBox 5"/>
            <p:cNvSpPr txBox="1"/>
            <p:nvPr/>
          </p:nvSpPr>
          <p:spPr>
            <a:xfrm>
              <a:off x="0" y="95251"/>
              <a:ext cx="16998168" cy="3226694"/>
            </a:xfrm>
            <a:prstGeom prst="rect">
              <a:avLst/>
            </a:prstGeom>
          </p:spPr>
          <p:txBody>
            <a:bodyPr wrap="square" lIns="0" tIns="0" rIns="0" bIns="0" rtlCol="0" anchor="t">
              <a:spAutoFit/>
            </a:bodyPr>
            <a:lstStyle/>
            <a:p>
              <a:pPr>
                <a:lnSpc>
                  <a:spcPts val="9680"/>
                </a:lnSpc>
              </a:pPr>
              <a:r>
                <a:rPr lang="th-TH" sz="7200" dirty="0">
                  <a:solidFill>
                    <a:srgbClr val="342D29"/>
                  </a:solidFill>
                  <a:latin typeface="Assistant Bold" panose="020B0604020202020204" charset="-79"/>
                </a:rPr>
                <a:t>นิยามของการประกอบการทางสังคม </a:t>
              </a:r>
              <a:r>
                <a:rPr lang="en-US" sz="7200" dirty="0">
                  <a:solidFill>
                    <a:srgbClr val="342D29"/>
                  </a:solidFill>
                  <a:latin typeface="Assistant Bold" panose="020B0604020202020204" charset="-79"/>
                </a:rPr>
                <a:t>SE </a:t>
              </a:r>
              <a:r>
                <a:rPr lang="th-TH" sz="7200" dirty="0">
                  <a:solidFill>
                    <a:srgbClr val="342D29"/>
                  </a:solidFill>
                  <a:latin typeface="Assistant Bold" panose="020B0604020202020204" charset="-79"/>
                </a:rPr>
                <a:t>ในโครงการ </a:t>
              </a:r>
              <a:r>
                <a:rPr lang="en-US" sz="7200" dirty="0" err="1">
                  <a:solidFill>
                    <a:srgbClr val="342D29"/>
                  </a:solidFill>
                  <a:latin typeface="Assistant Bold" panose="020B0604020202020204" charset="-79"/>
                </a:rPr>
                <a:t>STEPuP</a:t>
              </a:r>
              <a:endParaRPr lang="en-US" sz="7200" dirty="0">
                <a:solidFill>
                  <a:srgbClr val="342D29"/>
                </a:solidFill>
                <a:latin typeface="Assistant Bold" panose="020B0604020202020204" charset="-79"/>
              </a:endParaRPr>
            </a:p>
          </p:txBody>
        </p:sp>
        <p:sp>
          <p:nvSpPr>
            <p:cNvPr id="6" name="TextBox 6"/>
            <p:cNvSpPr txBox="1"/>
            <p:nvPr/>
          </p:nvSpPr>
          <p:spPr>
            <a:xfrm>
              <a:off x="0" y="2026920"/>
              <a:ext cx="10126348" cy="728980"/>
            </a:xfrm>
            <a:prstGeom prst="rect">
              <a:avLst/>
            </a:prstGeom>
          </p:spPr>
          <p:txBody>
            <a:bodyPr lIns="0" tIns="0" rIns="0" bIns="0" rtlCol="0" anchor="t">
              <a:spAutoFit/>
            </a:bodyPr>
            <a:lstStyle/>
            <a:p>
              <a:pPr>
                <a:lnSpc>
                  <a:spcPts val="4420"/>
                </a:lnSpc>
              </a:pPr>
              <a:endParaRPr lang="en-US" sz="3400" spc="204" dirty="0">
                <a:solidFill>
                  <a:srgbClr val="342D29"/>
                </a:solidFill>
                <a:latin typeface="Assistant Regular Bold"/>
              </a:endParaRPr>
            </a:p>
          </p:txBody>
        </p:sp>
      </p:grpSp>
      <p:sp>
        <p:nvSpPr>
          <p:cNvPr id="7" name="AutoShape 7"/>
          <p:cNvSpPr/>
          <p:nvPr/>
        </p:nvSpPr>
        <p:spPr>
          <a:xfrm>
            <a:off x="17045354" y="5600700"/>
            <a:ext cx="32971" cy="1905000"/>
          </a:xfrm>
          <a:prstGeom prst="rect">
            <a:avLst/>
          </a:prstGeom>
          <a:solidFill>
            <a:srgbClr val="D4C0AB"/>
          </a:solidFill>
        </p:spPr>
      </p:sp>
      <p:pic>
        <p:nvPicPr>
          <p:cNvPr id="8" name="Picture 8"/>
          <p:cNvPicPr>
            <a:picLocks noChangeAspect="1"/>
          </p:cNvPicPr>
          <p:nvPr/>
        </p:nvPicPr>
        <p:blipFill>
          <a:blip r:embed="rId3"/>
          <a:srcRect/>
          <a:stretch>
            <a:fillRect/>
          </a:stretch>
        </p:blipFill>
        <p:spPr>
          <a:xfrm>
            <a:off x="15305501" y="261999"/>
            <a:ext cx="2557976" cy="1250139"/>
          </a:xfrm>
          <a:prstGeom prst="rect">
            <a:avLst/>
          </a:prstGeom>
        </p:spPr>
      </p:pic>
      <p:sp>
        <p:nvSpPr>
          <p:cNvPr id="10" name="Foliennummernplatzhalter 9"/>
          <p:cNvSpPr>
            <a:spLocks noGrp="1"/>
          </p:cNvSpPr>
          <p:nvPr>
            <p:ph type="sldNum" sz="quarter" idx="12"/>
          </p:nvPr>
        </p:nvSpPr>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374757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4351622" y="-590550"/>
            <a:ext cx="4419600" cy="11468100"/>
          </a:xfrm>
          <a:prstGeom prst="rect">
            <a:avLst/>
          </a:prstGeom>
          <a:solidFill>
            <a:srgbClr val="0D8EA2"/>
          </a:solidFill>
        </p:spPr>
      </p:sp>
      <p:sp>
        <p:nvSpPr>
          <p:cNvPr id="4" name="AutoShape 4"/>
          <p:cNvSpPr/>
          <p:nvPr/>
        </p:nvSpPr>
        <p:spPr>
          <a:xfrm>
            <a:off x="8184899" y="9229725"/>
            <a:ext cx="9182100" cy="28575"/>
          </a:xfrm>
          <a:prstGeom prst="rect">
            <a:avLst/>
          </a:prstGeom>
          <a:solidFill>
            <a:srgbClr val="B2ACA7"/>
          </a:solidFill>
        </p:spPr>
      </p:sp>
      <p:pic>
        <p:nvPicPr>
          <p:cNvPr id="7" name="Picture 7"/>
          <p:cNvPicPr>
            <a:picLocks noChangeAspect="1"/>
          </p:cNvPicPr>
          <p:nvPr/>
        </p:nvPicPr>
        <p:blipFill>
          <a:blip r:embed="rId3"/>
          <a:srcRect/>
          <a:stretch>
            <a:fillRect/>
          </a:stretch>
        </p:blipFill>
        <p:spPr>
          <a:xfrm>
            <a:off x="279373" y="8659266"/>
            <a:ext cx="2557976" cy="1250139"/>
          </a:xfrm>
          <a:prstGeom prst="rect">
            <a:avLst/>
          </a:prstGeom>
        </p:spPr>
      </p:pic>
      <p:sp>
        <p:nvSpPr>
          <p:cNvPr id="3" name="Foliennummernplatzhalter 2"/>
          <p:cNvSpPr>
            <a:spLocks noGrp="1"/>
          </p:cNvSpPr>
          <p:nvPr>
            <p:ph type="sldNum" sz="quarter" idx="12"/>
          </p:nvPr>
        </p:nvSpPr>
        <p:spPr/>
        <p:txBody>
          <a:bodyPr/>
          <a:lstStyle/>
          <a:p>
            <a:fld id="{B6F15528-21DE-4FAA-801E-634DDDAF4B2B}" type="slidenum">
              <a:rPr lang="en-US" smtClean="0"/>
              <a:pPr/>
              <a:t>9</a:t>
            </a:fld>
            <a:endParaRPr lang="en-US"/>
          </a:p>
        </p:txBody>
      </p:sp>
      <p:sp>
        <p:nvSpPr>
          <p:cNvPr id="12" name="TextBox 5"/>
          <p:cNvSpPr txBox="1"/>
          <p:nvPr/>
        </p:nvSpPr>
        <p:spPr>
          <a:xfrm>
            <a:off x="662857" y="741988"/>
            <a:ext cx="15811500" cy="677108"/>
          </a:xfrm>
          <a:prstGeom prst="rect">
            <a:avLst/>
          </a:prstGeom>
        </p:spPr>
        <p:txBody>
          <a:bodyPr wrap="square" lIns="0" tIns="0" rIns="0" bIns="0" rtlCol="0" anchor="t">
            <a:spAutoFit/>
          </a:bodyPr>
          <a:lstStyle/>
          <a:p>
            <a:pPr lvl="0"/>
            <a:r>
              <a:rPr lang="th-TH" sz="4400" b="1" dirty="0">
                <a:solidFill>
                  <a:schemeClr val="dk1"/>
                </a:solidFill>
                <a:ea typeface="Calibri"/>
                <a:cs typeface="Calibri"/>
                <a:sym typeface="Calibri"/>
              </a:rPr>
              <a:t>ลักษณะของกิจการเพื่อสังคม</a:t>
            </a:r>
            <a:endParaRPr lang="en-US" sz="4400" dirty="0">
              <a:solidFill>
                <a:schemeClr val="dk1"/>
              </a:solidFill>
              <a:ea typeface="Calibri"/>
              <a:cs typeface="Calibri"/>
              <a:sym typeface="Calibri"/>
            </a:endParaRPr>
          </a:p>
        </p:txBody>
      </p:sp>
      <p:sp>
        <p:nvSpPr>
          <p:cNvPr id="23" name="Rechteck 22"/>
          <p:cNvSpPr/>
          <p:nvPr/>
        </p:nvSpPr>
        <p:spPr>
          <a:xfrm>
            <a:off x="278653" y="1783529"/>
            <a:ext cx="13766731" cy="7174473"/>
          </a:xfrm>
          <a:prstGeom prst="rect">
            <a:avLst/>
          </a:prstGeom>
          <a:noFill/>
          <a:ln w="28575">
            <a:solidFill>
              <a:srgbClr val="2B8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oogle Shape;289;p16"/>
          <p:cNvGrpSpPr/>
          <p:nvPr/>
        </p:nvGrpSpPr>
        <p:grpSpPr>
          <a:xfrm>
            <a:off x="1538233" y="1958420"/>
            <a:ext cx="11187545" cy="6824689"/>
            <a:chOff x="0" y="616"/>
            <a:chExt cx="7935569" cy="5267218"/>
          </a:xfrm>
        </p:grpSpPr>
        <p:sp>
          <p:nvSpPr>
            <p:cNvPr id="9" name="Google Shape;290;p16"/>
            <p:cNvSpPr/>
            <p:nvPr/>
          </p:nvSpPr>
          <p:spPr>
            <a:xfrm>
              <a:off x="0" y="616"/>
              <a:ext cx="7935569" cy="646060"/>
            </a:xfrm>
            <a:prstGeom prst="roundRect">
              <a:avLst>
                <a:gd name="adj" fmla="val 16667"/>
              </a:avLst>
            </a:prstGeom>
            <a:solidFill>
              <a:srgbClr val="49ACC5"/>
            </a:solidFill>
            <a:ln w="25400" cap="flat" cmpd="sng">
              <a:solidFill>
                <a:schemeClr val="lt1"/>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0" name="Google Shape;291;p16"/>
            <p:cNvSpPr txBox="1"/>
            <p:nvPr/>
          </p:nvSpPr>
          <p:spPr>
            <a:xfrm>
              <a:off x="31538" y="32154"/>
              <a:ext cx="7872493" cy="582984"/>
            </a:xfrm>
            <a:prstGeom prst="rect">
              <a:avLst/>
            </a:prstGeom>
            <a:noFill/>
            <a:ln>
              <a:noFill/>
            </a:ln>
          </p:spPr>
          <p:txBody>
            <a:bodyPr spcFirstLastPara="1" wrap="square" lIns="125700" tIns="125700" rIns="125700" bIns="125700" anchor="ctr" anchorCtr="0">
              <a:noAutofit/>
            </a:bodyPr>
            <a:lstStyle/>
            <a:p>
              <a:pPr marL="0" marR="0" lvl="0" indent="0" algn="l" rtl="0">
                <a:lnSpc>
                  <a:spcPct val="90000"/>
                </a:lnSpc>
                <a:spcBef>
                  <a:spcPts val="0"/>
                </a:spcBef>
                <a:spcAft>
                  <a:spcPts val="0"/>
                </a:spcAft>
                <a:buNone/>
              </a:pPr>
              <a:r>
                <a:rPr lang="th-TH" sz="3300" dirty="0">
                  <a:solidFill>
                    <a:schemeClr val="lt1"/>
                  </a:solidFill>
                  <a:latin typeface="Arial"/>
                  <a:ea typeface="Arial"/>
                  <a:cs typeface="Arial"/>
                  <a:sym typeface="Arial"/>
                </a:rPr>
                <a:t> มีภารกิจทางสังคมที่ชัดเจน</a:t>
              </a:r>
              <a:r>
                <a:rPr lang="pl-PL" sz="3300" dirty="0">
                  <a:solidFill>
                    <a:schemeClr val="lt1"/>
                  </a:solidFill>
                  <a:latin typeface="Arial"/>
                  <a:ea typeface="Arial"/>
                  <a:cs typeface="Arial"/>
                  <a:sym typeface="Arial"/>
                </a:rPr>
                <a:t> </a:t>
              </a:r>
              <a:endParaRPr sz="3300" dirty="0">
                <a:solidFill>
                  <a:schemeClr val="lt1"/>
                </a:solidFill>
                <a:latin typeface="Arial"/>
                <a:ea typeface="Arial"/>
                <a:cs typeface="Arial"/>
                <a:sym typeface="Arial"/>
              </a:endParaRPr>
            </a:p>
          </p:txBody>
        </p:sp>
        <p:sp>
          <p:nvSpPr>
            <p:cNvPr id="11" name="Google Shape;292;p16"/>
            <p:cNvSpPr/>
            <p:nvPr/>
          </p:nvSpPr>
          <p:spPr>
            <a:xfrm>
              <a:off x="0" y="660781"/>
              <a:ext cx="7935569" cy="646060"/>
            </a:xfrm>
            <a:prstGeom prst="roundRect">
              <a:avLst>
                <a:gd name="adj" fmla="val 16667"/>
              </a:avLst>
            </a:prstGeom>
            <a:solidFill>
              <a:srgbClr val="48CCB4"/>
            </a:solidFill>
            <a:ln w="25400" cap="flat" cmpd="sng">
              <a:solidFill>
                <a:schemeClr val="lt1"/>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3" name="Google Shape;293;p16"/>
            <p:cNvSpPr txBox="1"/>
            <p:nvPr/>
          </p:nvSpPr>
          <p:spPr>
            <a:xfrm>
              <a:off x="31538" y="692319"/>
              <a:ext cx="7872493" cy="582984"/>
            </a:xfrm>
            <a:prstGeom prst="rect">
              <a:avLst/>
            </a:prstGeom>
            <a:noFill/>
            <a:ln>
              <a:noFill/>
            </a:ln>
          </p:spPr>
          <p:txBody>
            <a:bodyPr spcFirstLastPara="1" wrap="square" lIns="125700" tIns="125700" rIns="125700" bIns="125700" anchor="ctr" anchorCtr="0">
              <a:noAutofit/>
            </a:bodyPr>
            <a:lstStyle/>
            <a:p>
              <a:pPr marL="0" marR="0" lvl="0" indent="0" algn="l" rtl="0">
                <a:lnSpc>
                  <a:spcPct val="90000"/>
                </a:lnSpc>
                <a:spcBef>
                  <a:spcPts val="0"/>
                </a:spcBef>
                <a:spcAft>
                  <a:spcPts val="0"/>
                </a:spcAft>
                <a:buNone/>
              </a:pPr>
              <a:r>
                <a:rPr lang="th-TH" sz="3300" dirty="0">
                  <a:solidFill>
                    <a:schemeClr val="lt1"/>
                  </a:solidFill>
                  <a:latin typeface="Arial"/>
                  <a:ea typeface="Arial"/>
                  <a:cs typeface="Arial"/>
                  <a:sym typeface="Arial"/>
                </a:rPr>
                <a:t>องค์กรลูกผสม ผสมผสานระหว่างเป้าหมายทางสังคม เศรษฐกิจ</a:t>
              </a:r>
              <a:r>
                <a:rPr lang="en-US" sz="3300">
                  <a:solidFill>
                    <a:schemeClr val="lt1"/>
                  </a:solidFill>
                  <a:latin typeface="Arial"/>
                  <a:ea typeface="Arial"/>
                  <a:cs typeface="Arial"/>
                  <a:sym typeface="Arial"/>
                </a:rPr>
                <a:t> </a:t>
              </a:r>
              <a:endParaRPr sz="3300" dirty="0">
                <a:solidFill>
                  <a:schemeClr val="lt1"/>
                </a:solidFill>
                <a:latin typeface="Arial"/>
                <a:ea typeface="Arial"/>
                <a:cs typeface="Arial"/>
                <a:sym typeface="Arial"/>
              </a:endParaRPr>
            </a:p>
          </p:txBody>
        </p:sp>
        <p:sp>
          <p:nvSpPr>
            <p:cNvPr id="14" name="Google Shape;294;p16"/>
            <p:cNvSpPr/>
            <p:nvPr/>
          </p:nvSpPr>
          <p:spPr>
            <a:xfrm>
              <a:off x="0" y="1320947"/>
              <a:ext cx="7935569" cy="646060"/>
            </a:xfrm>
            <a:prstGeom prst="roundRect">
              <a:avLst>
                <a:gd name="adj" fmla="val 16667"/>
              </a:avLst>
            </a:prstGeom>
            <a:solidFill>
              <a:srgbClr val="47D483"/>
            </a:solidFill>
            <a:ln w="25400" cap="flat" cmpd="sng">
              <a:solidFill>
                <a:schemeClr val="lt1"/>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5" name="Google Shape;295;p16"/>
            <p:cNvSpPr txBox="1"/>
            <p:nvPr/>
          </p:nvSpPr>
          <p:spPr>
            <a:xfrm>
              <a:off x="31538" y="1352485"/>
              <a:ext cx="7872493" cy="582984"/>
            </a:xfrm>
            <a:prstGeom prst="rect">
              <a:avLst/>
            </a:prstGeom>
            <a:noFill/>
            <a:ln>
              <a:noFill/>
            </a:ln>
          </p:spPr>
          <p:txBody>
            <a:bodyPr spcFirstLastPara="1" wrap="square" lIns="125700" tIns="125700" rIns="125700" bIns="125700" anchor="ctr" anchorCtr="0">
              <a:noAutofit/>
            </a:bodyPr>
            <a:lstStyle/>
            <a:p>
              <a:pPr marL="0" marR="0" lvl="0" indent="0" algn="l" rtl="0">
                <a:lnSpc>
                  <a:spcPct val="90000"/>
                </a:lnSpc>
                <a:spcBef>
                  <a:spcPts val="0"/>
                </a:spcBef>
                <a:spcAft>
                  <a:spcPts val="0"/>
                </a:spcAft>
                <a:buNone/>
              </a:pPr>
              <a:r>
                <a:rPr lang="th-TH" sz="3300" dirty="0">
                  <a:solidFill>
                    <a:schemeClr val="lt1"/>
                  </a:solidFill>
                  <a:latin typeface="Arial"/>
                  <a:ea typeface="Arial"/>
                  <a:cs typeface="Arial"/>
                  <a:sym typeface="Arial"/>
                </a:rPr>
                <a:t>เป็นเจ้าของกิจกรรมทางเศรษฐกิจและสามารถส้รางรายได้</a:t>
              </a:r>
              <a:endParaRPr sz="3300" dirty="0">
                <a:solidFill>
                  <a:schemeClr val="lt1"/>
                </a:solidFill>
                <a:latin typeface="Arial"/>
                <a:ea typeface="Arial"/>
                <a:cs typeface="Arial"/>
                <a:sym typeface="Arial"/>
              </a:endParaRPr>
            </a:p>
          </p:txBody>
        </p:sp>
        <p:sp>
          <p:nvSpPr>
            <p:cNvPr id="16" name="Google Shape;296;p16"/>
            <p:cNvSpPr/>
            <p:nvPr/>
          </p:nvSpPr>
          <p:spPr>
            <a:xfrm>
              <a:off x="0" y="1981112"/>
              <a:ext cx="7935569" cy="646060"/>
            </a:xfrm>
            <a:prstGeom prst="roundRect">
              <a:avLst>
                <a:gd name="adj" fmla="val 16667"/>
              </a:avLst>
            </a:prstGeom>
            <a:solidFill>
              <a:srgbClr val="45DB49"/>
            </a:solidFill>
            <a:ln w="25400" cap="flat" cmpd="sng">
              <a:solidFill>
                <a:schemeClr val="lt1"/>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7" name="Google Shape;297;p16"/>
            <p:cNvSpPr txBox="1"/>
            <p:nvPr/>
          </p:nvSpPr>
          <p:spPr>
            <a:xfrm>
              <a:off x="31538" y="2012650"/>
              <a:ext cx="7872493" cy="582984"/>
            </a:xfrm>
            <a:prstGeom prst="rect">
              <a:avLst/>
            </a:prstGeom>
            <a:noFill/>
            <a:ln>
              <a:noFill/>
            </a:ln>
          </p:spPr>
          <p:txBody>
            <a:bodyPr spcFirstLastPara="1" wrap="square" lIns="125700" tIns="125700" rIns="125700" bIns="125700" anchor="ctr" anchorCtr="0">
              <a:noAutofit/>
            </a:bodyPr>
            <a:lstStyle/>
            <a:p>
              <a:pPr marL="0" marR="0" lvl="0" indent="0" algn="l" rtl="0">
                <a:lnSpc>
                  <a:spcPct val="90000"/>
                </a:lnSpc>
                <a:spcBef>
                  <a:spcPts val="0"/>
                </a:spcBef>
                <a:spcAft>
                  <a:spcPts val="0"/>
                </a:spcAft>
                <a:buNone/>
              </a:pPr>
              <a:r>
                <a:rPr lang="th-TH" sz="3300" dirty="0">
                  <a:solidFill>
                    <a:schemeClr val="lt1"/>
                  </a:solidFill>
                  <a:latin typeface="Arial"/>
                  <a:ea typeface="Arial"/>
                  <a:cs typeface="Arial"/>
                  <a:sym typeface="Arial"/>
                </a:rPr>
                <a:t>พื้นฐานและแนวคิดมาจากชุมชน </a:t>
              </a:r>
              <a:endParaRPr sz="3300" dirty="0">
                <a:solidFill>
                  <a:schemeClr val="lt1"/>
                </a:solidFill>
                <a:latin typeface="Arial"/>
                <a:ea typeface="Arial"/>
                <a:cs typeface="Arial"/>
                <a:sym typeface="Arial"/>
              </a:endParaRPr>
            </a:p>
          </p:txBody>
        </p:sp>
        <p:sp>
          <p:nvSpPr>
            <p:cNvPr id="18" name="Google Shape;298;p16"/>
            <p:cNvSpPr/>
            <p:nvPr/>
          </p:nvSpPr>
          <p:spPr>
            <a:xfrm>
              <a:off x="0" y="2641278"/>
              <a:ext cx="7935569" cy="646060"/>
            </a:xfrm>
            <a:prstGeom prst="roundRect">
              <a:avLst>
                <a:gd name="adj" fmla="val 16667"/>
              </a:avLst>
            </a:prstGeom>
            <a:solidFill>
              <a:srgbClr val="7EE344"/>
            </a:solidFill>
            <a:ln w="25400" cap="flat" cmpd="sng">
              <a:solidFill>
                <a:schemeClr val="lt1"/>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19" name="Google Shape;299;p16"/>
            <p:cNvSpPr txBox="1"/>
            <p:nvPr/>
          </p:nvSpPr>
          <p:spPr>
            <a:xfrm>
              <a:off x="31538" y="2672816"/>
              <a:ext cx="7872493" cy="582984"/>
            </a:xfrm>
            <a:prstGeom prst="rect">
              <a:avLst/>
            </a:prstGeom>
            <a:noFill/>
            <a:ln>
              <a:noFill/>
            </a:ln>
          </p:spPr>
          <p:txBody>
            <a:bodyPr spcFirstLastPara="1" wrap="square" lIns="125700" tIns="125700" rIns="125700" bIns="125700" anchor="ctr" anchorCtr="0">
              <a:noAutofit/>
            </a:bodyPr>
            <a:lstStyle/>
            <a:p>
              <a:pPr marL="0" marR="0" lvl="0" indent="0" algn="l" rtl="0">
                <a:lnSpc>
                  <a:spcPct val="90000"/>
                </a:lnSpc>
                <a:spcBef>
                  <a:spcPts val="0"/>
                </a:spcBef>
                <a:spcAft>
                  <a:spcPts val="0"/>
                </a:spcAft>
                <a:buNone/>
              </a:pPr>
              <a:r>
                <a:rPr lang="th-TH" sz="3300" dirty="0">
                  <a:solidFill>
                    <a:schemeClr val="lt1"/>
                  </a:solidFill>
                  <a:latin typeface="Arial"/>
                  <a:ea typeface="Arial"/>
                  <a:cs typeface="Arial"/>
                  <a:sym typeface="Arial"/>
                </a:rPr>
                <a:t>อาศัยความร่วมมือและเครือข่าย</a:t>
              </a:r>
              <a:endParaRPr sz="3300" dirty="0">
                <a:solidFill>
                  <a:schemeClr val="lt1"/>
                </a:solidFill>
                <a:latin typeface="Arial"/>
                <a:ea typeface="Arial"/>
                <a:cs typeface="Arial"/>
                <a:sym typeface="Arial"/>
              </a:endParaRPr>
            </a:p>
          </p:txBody>
        </p:sp>
        <p:sp>
          <p:nvSpPr>
            <p:cNvPr id="20" name="Google Shape;300;p16"/>
            <p:cNvSpPr/>
            <p:nvPr/>
          </p:nvSpPr>
          <p:spPr>
            <a:xfrm>
              <a:off x="0" y="3301443"/>
              <a:ext cx="7935569" cy="646060"/>
            </a:xfrm>
            <a:prstGeom prst="roundRect">
              <a:avLst>
                <a:gd name="adj" fmla="val 16667"/>
              </a:avLst>
            </a:prstGeom>
            <a:solidFill>
              <a:srgbClr val="C2E945"/>
            </a:solidFill>
            <a:ln w="25400" cap="flat" cmpd="sng">
              <a:solidFill>
                <a:schemeClr val="lt1"/>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1" name="Google Shape;301;p16"/>
            <p:cNvSpPr txBox="1"/>
            <p:nvPr/>
          </p:nvSpPr>
          <p:spPr>
            <a:xfrm>
              <a:off x="31538" y="3332981"/>
              <a:ext cx="7872493" cy="582984"/>
            </a:xfrm>
            <a:prstGeom prst="rect">
              <a:avLst/>
            </a:prstGeom>
            <a:noFill/>
            <a:ln>
              <a:noFill/>
            </a:ln>
          </p:spPr>
          <p:txBody>
            <a:bodyPr spcFirstLastPara="1" wrap="square" lIns="125700" tIns="125700" rIns="125700" bIns="125700" anchor="ctr" anchorCtr="0">
              <a:noAutofit/>
            </a:bodyPr>
            <a:lstStyle/>
            <a:p>
              <a:pPr marL="0" marR="0" lvl="0" indent="0" algn="l" rtl="0">
                <a:lnSpc>
                  <a:spcPct val="90000"/>
                </a:lnSpc>
                <a:spcBef>
                  <a:spcPts val="0"/>
                </a:spcBef>
                <a:spcAft>
                  <a:spcPts val="0"/>
                </a:spcAft>
                <a:buNone/>
              </a:pPr>
              <a:r>
                <a:rPr lang="th-TH" sz="3300" dirty="0">
                  <a:solidFill>
                    <a:schemeClr val="lt1"/>
                  </a:solidFill>
                  <a:latin typeface="Arial"/>
                  <a:ea typeface="Arial"/>
                  <a:cs typeface="Arial"/>
                  <a:sym typeface="Arial"/>
                </a:rPr>
                <a:t>มีนวัตกรรม</a:t>
              </a:r>
              <a:endParaRPr sz="3300" dirty="0">
                <a:solidFill>
                  <a:schemeClr val="lt1"/>
                </a:solidFill>
                <a:latin typeface="Arial"/>
                <a:ea typeface="Arial"/>
                <a:cs typeface="Arial"/>
                <a:sym typeface="Arial"/>
              </a:endParaRPr>
            </a:p>
          </p:txBody>
        </p:sp>
        <p:sp>
          <p:nvSpPr>
            <p:cNvPr id="22" name="Google Shape;302;p16"/>
            <p:cNvSpPr/>
            <p:nvPr/>
          </p:nvSpPr>
          <p:spPr>
            <a:xfrm>
              <a:off x="0" y="3961609"/>
              <a:ext cx="7935569" cy="646060"/>
            </a:xfrm>
            <a:prstGeom prst="roundRect">
              <a:avLst>
                <a:gd name="adj" fmla="val 16667"/>
              </a:avLst>
            </a:prstGeom>
            <a:solidFill>
              <a:srgbClr val="EFD644"/>
            </a:solidFill>
            <a:ln w="25400" cap="flat" cmpd="sng">
              <a:solidFill>
                <a:schemeClr val="lt1"/>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4" name="Google Shape;303;p16"/>
            <p:cNvSpPr txBox="1"/>
            <p:nvPr/>
          </p:nvSpPr>
          <p:spPr>
            <a:xfrm>
              <a:off x="31538" y="3993147"/>
              <a:ext cx="7872493" cy="582984"/>
            </a:xfrm>
            <a:prstGeom prst="rect">
              <a:avLst/>
            </a:prstGeom>
            <a:noFill/>
            <a:ln>
              <a:noFill/>
            </a:ln>
          </p:spPr>
          <p:txBody>
            <a:bodyPr spcFirstLastPara="1" wrap="square" lIns="125700" tIns="125700" rIns="125700" bIns="125700" anchor="ctr" anchorCtr="0">
              <a:noAutofit/>
            </a:bodyPr>
            <a:lstStyle/>
            <a:p>
              <a:pPr marL="0" marR="0" lvl="0" indent="0" algn="l" rtl="0">
                <a:lnSpc>
                  <a:spcPct val="90000"/>
                </a:lnSpc>
                <a:spcBef>
                  <a:spcPts val="0"/>
                </a:spcBef>
                <a:spcAft>
                  <a:spcPts val="0"/>
                </a:spcAft>
                <a:buNone/>
              </a:pPr>
              <a:r>
                <a:rPr lang="th-TH" sz="3300" dirty="0">
                  <a:solidFill>
                    <a:schemeClr val="lt1"/>
                  </a:solidFill>
                  <a:latin typeface="Arial"/>
                  <a:ea typeface="Arial"/>
                  <a:cs typeface="Arial"/>
                  <a:sym typeface="Arial"/>
                </a:rPr>
                <a:t>สร้างการแปลี่ยนแปลงทางสังคม</a:t>
              </a:r>
              <a:endParaRPr sz="3300" dirty="0">
                <a:solidFill>
                  <a:schemeClr val="lt1"/>
                </a:solidFill>
                <a:latin typeface="Arial"/>
                <a:ea typeface="Arial"/>
                <a:cs typeface="Arial"/>
                <a:sym typeface="Arial"/>
              </a:endParaRPr>
            </a:p>
          </p:txBody>
        </p:sp>
        <p:sp>
          <p:nvSpPr>
            <p:cNvPr id="25" name="Google Shape;304;p16"/>
            <p:cNvSpPr/>
            <p:nvPr/>
          </p:nvSpPr>
          <p:spPr>
            <a:xfrm>
              <a:off x="0" y="4621774"/>
              <a:ext cx="7935569" cy="646060"/>
            </a:xfrm>
            <a:prstGeom prst="roundRect">
              <a:avLst>
                <a:gd name="adj" fmla="val 16667"/>
              </a:avLst>
            </a:prstGeom>
            <a:solidFill>
              <a:srgbClr val="F69444"/>
            </a:solidFill>
            <a:ln w="25400" cap="flat" cmpd="sng">
              <a:solidFill>
                <a:schemeClr val="lt1"/>
              </a:solidFill>
              <a:prstDash val="solid"/>
              <a:round/>
              <a:headEnd type="none" w="sm" len="sm"/>
              <a:tailEnd type="none" w="sm" len="sm"/>
            </a:ln>
          </p:spPr>
          <p:txBody>
            <a:bodyPr spcFirstLastPara="1" wrap="square" lIns="137125" tIns="137125" rIns="137125" bIns="137125" anchor="ctr" anchorCtr="0">
              <a:no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
          <p:nvSpPr>
            <p:cNvPr id="26" name="Google Shape;305;p16"/>
            <p:cNvSpPr txBox="1"/>
            <p:nvPr/>
          </p:nvSpPr>
          <p:spPr>
            <a:xfrm>
              <a:off x="31538" y="4653312"/>
              <a:ext cx="7872493" cy="582984"/>
            </a:xfrm>
            <a:prstGeom prst="rect">
              <a:avLst/>
            </a:prstGeom>
            <a:noFill/>
            <a:ln>
              <a:noFill/>
            </a:ln>
          </p:spPr>
          <p:txBody>
            <a:bodyPr spcFirstLastPara="1" wrap="square" lIns="125700" tIns="125700" rIns="125700" bIns="125700" anchor="ctr" anchorCtr="0">
              <a:noAutofit/>
            </a:bodyPr>
            <a:lstStyle/>
            <a:p>
              <a:pPr marL="0" marR="0" lvl="0" indent="0" algn="l" rtl="0">
                <a:lnSpc>
                  <a:spcPct val="90000"/>
                </a:lnSpc>
                <a:spcBef>
                  <a:spcPts val="0"/>
                </a:spcBef>
                <a:spcAft>
                  <a:spcPts val="0"/>
                </a:spcAft>
                <a:buNone/>
              </a:pPr>
              <a:r>
                <a:rPr lang="th-TH" sz="3300" dirty="0">
                  <a:solidFill>
                    <a:schemeClr val="lt1"/>
                  </a:solidFill>
                  <a:latin typeface="Arial"/>
                  <a:ea typeface="Arial"/>
                  <a:cs typeface="Arial"/>
                  <a:sym typeface="Arial"/>
                </a:rPr>
                <a:t>รูปแบบกิจการทางกฎหมายที่หลากหลาย(ในแต่ละประเทศ) </a:t>
              </a:r>
              <a:endParaRPr sz="3300" dirty="0">
                <a:solidFill>
                  <a:schemeClr val="lt1"/>
                </a:solidFill>
                <a:latin typeface="Arial"/>
                <a:ea typeface="Arial"/>
                <a:cs typeface="Arial"/>
                <a:sym typeface="Arial"/>
              </a:endParaRPr>
            </a:p>
          </p:txBody>
        </p:sp>
      </p:grpSp>
      <p:pic>
        <p:nvPicPr>
          <p:cNvPr id="27" name="Google Shape;306;p16"/>
          <p:cNvPicPr preferRelativeResize="0"/>
          <p:nvPr/>
        </p:nvPicPr>
        <p:blipFill rotWithShape="1">
          <a:blip r:embed="rId4">
            <a:alphaModFix/>
          </a:blip>
          <a:srcRect l="27397" r="30649"/>
          <a:stretch/>
        </p:blipFill>
        <p:spPr>
          <a:xfrm>
            <a:off x="14754743" y="5296258"/>
            <a:ext cx="3613358" cy="3588774"/>
          </a:xfrm>
          <a:prstGeom prst="rect">
            <a:avLst/>
          </a:prstGeom>
          <a:noFill/>
          <a:ln>
            <a:noFill/>
          </a:ln>
        </p:spPr>
      </p:pic>
    </p:spTree>
    <p:extLst>
      <p:ext uri="{BB962C8B-B14F-4D97-AF65-F5344CB8AC3E}">
        <p14:creationId xmlns:p14="http://schemas.microsoft.com/office/powerpoint/2010/main" val="3335942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TotalTime>
  <Words>7378</Words>
  <Application>Microsoft Office PowerPoint</Application>
  <PresentationFormat>Custom</PresentationFormat>
  <Paragraphs>648</Paragraphs>
  <Slides>42</Slides>
  <Notes>42</Notes>
  <HiddenSlides>1</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42</vt:i4>
      </vt:variant>
    </vt:vector>
  </HeadingPairs>
  <TitlesOfParts>
    <vt:vector size="60" baseType="lpstr">
      <vt:lpstr>72 Black</vt:lpstr>
      <vt:lpstr>Cormorant Garamond Bold Bold</vt:lpstr>
      <vt:lpstr>Arial</vt:lpstr>
      <vt:lpstr>Gill Sans</vt:lpstr>
      <vt:lpstr>Wingdings</vt:lpstr>
      <vt:lpstr>Google Sans</vt:lpstr>
      <vt:lpstr>Calibri</vt:lpstr>
      <vt:lpstr>Assistant Regular Bold</vt:lpstr>
      <vt:lpstr>Cormorant Garamond</vt:lpstr>
      <vt:lpstr>Noto Sans Symbols</vt:lpstr>
      <vt:lpstr>Assistant</vt:lpstr>
      <vt:lpstr>Assistant Bold Bold</vt:lpstr>
      <vt:lpstr>Assistant Bold</vt:lpstr>
      <vt:lpstr>Bahnschrift</vt:lpstr>
      <vt:lpstr>Assistant Regular</vt:lpstr>
      <vt:lpstr>Symbol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White Zero Waste Living Nature or Environmental Causes Education Presentation</dc:title>
  <dc:creator>Linditsch Claudia</dc:creator>
  <cp:lastModifiedBy>Ezra Panyajarnsiri เอสรา ปัญญาจารย์สิริ</cp:lastModifiedBy>
  <cp:revision>182</cp:revision>
  <cp:lastPrinted>2020-11-15T17:59:05Z</cp:lastPrinted>
  <dcterms:created xsi:type="dcterms:W3CDTF">2006-08-16T00:00:00Z</dcterms:created>
  <dcterms:modified xsi:type="dcterms:W3CDTF">2020-12-01T04:12:32Z</dcterms:modified>
  <dc:identifier>DAD59dNeE1Q</dc:identifier>
</cp:coreProperties>
</file>